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6" r:id="rId6"/>
  </p:sldMasterIdLst>
  <p:notesMasterIdLst>
    <p:notesMasterId r:id="rId8"/>
  </p:notesMasterIdLst>
  <p:handoutMasterIdLst>
    <p:handoutMasterId r:id="rId9"/>
  </p:handoutMasterIdLst>
  <p:sldIdLst>
    <p:sldId id="313" r:id="rId7"/>
  </p:sldIdLst>
  <p:sldSz cx="10688638" cy="15124113"/>
  <p:notesSz cx="6670675" cy="9875838"/>
  <p:defaultTextStyle>
    <a:defPPr>
      <a:defRPr lang="en-US"/>
    </a:defPPr>
    <a:lvl1pPr marL="0" algn="l" defTabSz="715015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15015" algn="l" defTabSz="715015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30030" algn="l" defTabSz="715015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45045" algn="l" defTabSz="715015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60060" algn="l" defTabSz="715015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75075" algn="l" defTabSz="715015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90090" algn="l" defTabSz="715015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5005106" algn="l" defTabSz="715015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720121" algn="l" defTabSz="715015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1">
          <p15:clr>
            <a:srgbClr val="A4A3A4"/>
          </p15:clr>
        </p15:guide>
        <p15:guide id="2" pos="210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9DB0A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311" autoAdjust="0"/>
    <p:restoredTop sz="99593" autoAdjust="0"/>
  </p:normalViewPr>
  <p:slideViewPr>
    <p:cSldViewPr snapToGrid="0" snapToObjects="1" showGuides="1">
      <p:cViewPr>
        <p:scale>
          <a:sx n="150" d="100"/>
          <a:sy n="150" d="100"/>
        </p:scale>
        <p:origin x="396" y="108"/>
      </p:cViewPr>
      <p:guideLst>
        <p:guide orient="horz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55" d="100"/>
          <a:sy n="55" d="100"/>
        </p:scale>
        <p:origin x="-2770" y="-82"/>
      </p:cViewPr>
      <p:guideLst>
        <p:guide orient="horz" pos="3111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viewProps" Target="viewProps.xml"/><Relationship Id="rId5" Type="http://schemas.openxmlformats.org/officeDocument/2006/relationships/customXml" Target="../customXml/item5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626" cy="4937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8505" y="0"/>
            <a:ext cx="2890626" cy="4937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BED7E8-0829-F34C-B479-A757805E6C1B}" type="datetimeFigureOut">
              <a:rPr lang="en-US" smtClean="0"/>
              <a:pPr/>
              <a:t>5/27/2016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80332"/>
            <a:ext cx="2890626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8505" y="9380332"/>
            <a:ext cx="2890626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3334D3-7666-C24C-995B-669B029DDF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31476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626" cy="4937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8505" y="0"/>
            <a:ext cx="2890626" cy="4937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7E4F11-7667-5045-A00B-01970EA44BB5}" type="datetimeFigureOut">
              <a:rPr lang="en-US" smtClean="0"/>
              <a:pPr/>
              <a:t>5/27/2016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27238" y="741363"/>
            <a:ext cx="261620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7068" y="4691023"/>
            <a:ext cx="5336540" cy="444412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80332"/>
            <a:ext cx="2890626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8505" y="9380332"/>
            <a:ext cx="2890626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D751AE-7ABC-314D-AFAD-47B860ED6F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44540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71501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15015" algn="l" defTabSz="71501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30030" algn="l" defTabSz="71501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45045" algn="l" defTabSz="71501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860060" algn="l" defTabSz="71501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575075" algn="l" defTabSz="71501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290090" algn="l" defTabSz="71501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005106" algn="l" defTabSz="71501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720121" algn="l" defTabSz="71501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ster Mast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1625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5332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</p:sldLayoutIdLst>
  <p:hf hdr="0" ftr="0" dt="0"/>
  <p:txStyles>
    <p:titleStyle>
      <a:lvl1pPr algn="ctr" defTabSz="715015" rtl="0" eaLnBrk="1" latinLnBrk="0" hangingPunct="1">
        <a:spcBef>
          <a:spcPct val="0"/>
        </a:spcBef>
        <a:buNone/>
        <a:defRPr sz="6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6261" indent="-536261" algn="l" defTabSz="715015" rtl="0" eaLnBrk="1" latinLnBrk="0" hangingPunct="1">
        <a:spcBef>
          <a:spcPct val="20000"/>
        </a:spcBef>
        <a:buFont typeface="Arial"/>
        <a:buChar char="•"/>
        <a:defRPr sz="5000" kern="1200">
          <a:solidFill>
            <a:schemeClr val="tx1"/>
          </a:solidFill>
          <a:latin typeface="+mn-lt"/>
          <a:ea typeface="+mn-ea"/>
          <a:cs typeface="+mn-cs"/>
        </a:defRPr>
      </a:lvl1pPr>
      <a:lvl2pPr marL="1161900" indent="-446884" algn="l" defTabSz="715015" rtl="0" eaLnBrk="1" latinLnBrk="0" hangingPunct="1">
        <a:spcBef>
          <a:spcPct val="20000"/>
        </a:spcBef>
        <a:buFont typeface="Arial"/>
        <a:buChar char="–"/>
        <a:defRPr sz="4400" kern="1200">
          <a:solidFill>
            <a:schemeClr val="tx1"/>
          </a:solidFill>
          <a:latin typeface="+mn-lt"/>
          <a:ea typeface="+mn-ea"/>
          <a:cs typeface="+mn-cs"/>
        </a:defRPr>
      </a:lvl2pPr>
      <a:lvl3pPr marL="1787538" indent="-357508" algn="l" defTabSz="715015" rtl="0" eaLnBrk="1" latinLnBrk="0" hangingPunct="1">
        <a:spcBef>
          <a:spcPct val="20000"/>
        </a:spcBef>
        <a:buFont typeface="Arial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02553" indent="-357508" algn="l" defTabSz="715015" rtl="0" eaLnBrk="1" latinLnBrk="0" hangingPunct="1">
        <a:spcBef>
          <a:spcPct val="20000"/>
        </a:spcBef>
        <a:buFont typeface="Arial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4pPr>
      <a:lvl5pPr marL="3217568" indent="-357508" algn="l" defTabSz="715015" rtl="0" eaLnBrk="1" latinLnBrk="0" hangingPunct="1">
        <a:spcBef>
          <a:spcPct val="20000"/>
        </a:spcBef>
        <a:buFont typeface="Arial"/>
        <a:buChar char="»"/>
        <a:defRPr sz="3100" kern="1200">
          <a:solidFill>
            <a:schemeClr val="tx1"/>
          </a:solidFill>
          <a:latin typeface="+mn-lt"/>
          <a:ea typeface="+mn-ea"/>
          <a:cs typeface="+mn-cs"/>
        </a:defRPr>
      </a:lvl5pPr>
      <a:lvl6pPr marL="3932583" indent="-357508" algn="l" defTabSz="715015" rtl="0" eaLnBrk="1" latinLnBrk="0" hangingPunct="1">
        <a:spcBef>
          <a:spcPct val="20000"/>
        </a:spcBef>
        <a:buFont typeface="Arial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6pPr>
      <a:lvl7pPr marL="4647598" indent="-357508" algn="l" defTabSz="715015" rtl="0" eaLnBrk="1" latinLnBrk="0" hangingPunct="1">
        <a:spcBef>
          <a:spcPct val="20000"/>
        </a:spcBef>
        <a:buFont typeface="Arial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7pPr>
      <a:lvl8pPr marL="5362613" indent="-357508" algn="l" defTabSz="715015" rtl="0" eaLnBrk="1" latinLnBrk="0" hangingPunct="1">
        <a:spcBef>
          <a:spcPct val="20000"/>
        </a:spcBef>
        <a:buFont typeface="Arial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8pPr>
      <a:lvl9pPr marL="6077628" indent="-357508" algn="l" defTabSz="715015" rtl="0" eaLnBrk="1" latinLnBrk="0" hangingPunct="1">
        <a:spcBef>
          <a:spcPct val="20000"/>
        </a:spcBef>
        <a:buFont typeface="Arial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5015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15015" algn="l" defTabSz="715015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30030" algn="l" defTabSz="715015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45045" algn="l" defTabSz="715015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60060" algn="l" defTabSz="715015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75075" algn="l" defTabSz="715015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90090" algn="l" defTabSz="715015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5005106" algn="l" defTabSz="715015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720121" algn="l" defTabSz="715015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Picture 10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818" y="3377645"/>
            <a:ext cx="3259843" cy="2267717"/>
          </a:xfrm>
          <a:prstGeom prst="rect">
            <a:avLst/>
          </a:prstGeom>
        </p:spPr>
      </p:pic>
      <p:pic>
        <p:nvPicPr>
          <p:cNvPr id="108" name="Picture 10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1734" y="6932429"/>
            <a:ext cx="3259843" cy="2834646"/>
          </a:xfrm>
          <a:prstGeom prst="rect">
            <a:avLst/>
          </a:prstGeom>
        </p:spPr>
      </p:pic>
      <p:sp>
        <p:nvSpPr>
          <p:cNvPr id="36" name="Rectangle 35"/>
          <p:cNvSpPr/>
          <p:nvPr/>
        </p:nvSpPr>
        <p:spPr>
          <a:xfrm>
            <a:off x="3781339" y="2217892"/>
            <a:ext cx="3106800" cy="122539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r>
              <a:rPr lang="en-US" sz="1100" b="1" dirty="0" smtClean="0">
                <a:solidFill>
                  <a:schemeClr val="tx1"/>
                </a:solidFill>
              </a:rPr>
              <a:t>Simulation setup</a:t>
            </a:r>
          </a:p>
          <a:p>
            <a:r>
              <a:rPr lang="en-US" sz="1100" dirty="0" smtClean="0">
                <a:solidFill>
                  <a:schemeClr val="tx1"/>
                </a:solidFill>
              </a:rPr>
              <a:t>Model </a:t>
            </a:r>
            <a:r>
              <a:rPr lang="en-US" sz="1100" dirty="0">
                <a:solidFill>
                  <a:schemeClr val="tx1"/>
                </a:solidFill>
              </a:rPr>
              <a:t>parameters for simulations </a:t>
            </a:r>
            <a:r>
              <a:rPr lang="en-US" sz="1100" dirty="0" smtClean="0">
                <a:solidFill>
                  <a:schemeClr val="tx1"/>
                </a:solidFill>
              </a:rPr>
              <a:t>were </a:t>
            </a:r>
            <a:r>
              <a:rPr lang="en-US" sz="1100" dirty="0">
                <a:solidFill>
                  <a:schemeClr val="tx1"/>
                </a:solidFill>
              </a:rPr>
              <a:t>tuned using repeated measurement data from multiple in-house completed </a:t>
            </a:r>
            <a:r>
              <a:rPr lang="en-US" sz="1100" dirty="0" smtClean="0">
                <a:solidFill>
                  <a:schemeClr val="tx1"/>
                </a:solidFill>
              </a:rPr>
              <a:t>studies and </a:t>
            </a:r>
            <a:r>
              <a:rPr lang="en-US" sz="1100" dirty="0">
                <a:solidFill>
                  <a:schemeClr val="tx1"/>
                </a:solidFill>
              </a:rPr>
              <a:t>baseline data from the </a:t>
            </a:r>
            <a:r>
              <a:rPr lang="en-US" sz="1100" dirty="0" smtClean="0">
                <a:solidFill>
                  <a:schemeClr val="tx1"/>
                </a:solidFill>
              </a:rPr>
              <a:t>motivating study </a:t>
            </a:r>
            <a:r>
              <a:rPr lang="en-US" sz="1100" dirty="0">
                <a:solidFill>
                  <a:schemeClr val="tx1"/>
                </a:solidFill>
              </a:rPr>
              <a:t>to match the treatment effect and STD assumed in sample size calculation of the </a:t>
            </a:r>
            <a:r>
              <a:rPr lang="en-US" sz="1100" dirty="0" smtClean="0">
                <a:solidFill>
                  <a:schemeClr val="tx1"/>
                </a:solidFill>
              </a:rPr>
              <a:t>motivating study.</a:t>
            </a:r>
            <a:endParaRPr lang="en-GB" sz="1100" dirty="0">
              <a:solidFill>
                <a:schemeClr val="tx1"/>
              </a:solidFill>
            </a:endParaRPr>
          </a:p>
          <a:p>
            <a:endParaRPr lang="en-GB" sz="1100" dirty="0" smtClean="0">
              <a:solidFill>
                <a:schemeClr val="tx1"/>
              </a:solidFill>
            </a:endParaRPr>
          </a:p>
        </p:txBody>
      </p:sp>
      <p:pic>
        <p:nvPicPr>
          <p:cNvPr id="55" name="Picture 54" descr="AZ_IMED_RGB_H_COL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2"/>
          <a:stretch/>
        </p:blipFill>
        <p:spPr>
          <a:xfrm>
            <a:off x="1251288" y="14704192"/>
            <a:ext cx="882000" cy="41145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95300" y="1930400"/>
            <a:ext cx="9684000" cy="21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95300" y="6176533"/>
            <a:ext cx="3106800" cy="21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2000" tIns="0" rIns="72000" bIns="18000" rtlCol="0" anchor="ctr"/>
          <a:lstStyle/>
          <a:p>
            <a:r>
              <a:rPr lang="en-US" sz="1200" b="1" dirty="0" smtClean="0">
                <a:ln>
                  <a:noFill/>
                </a:ln>
                <a:latin typeface="Arial"/>
                <a:cs typeface="Arial"/>
              </a:rPr>
              <a:t>Methods</a:t>
            </a:r>
            <a:endParaRPr lang="en-US" sz="1200" b="1" dirty="0">
              <a:ln>
                <a:noFill/>
              </a:ln>
              <a:latin typeface="Arial"/>
              <a:cs typeface="Arial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01650" y="2251834"/>
            <a:ext cx="3106800" cy="21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2000" tIns="0" rIns="72000" bIns="18000" rtlCol="0" anchor="ctr"/>
          <a:lstStyle/>
          <a:p>
            <a:r>
              <a:rPr lang="en-US" sz="1200" b="1" dirty="0" smtClean="0">
                <a:ln>
                  <a:noFill/>
                </a:ln>
                <a:latin typeface="Arial"/>
                <a:cs typeface="Arial"/>
              </a:rPr>
              <a:t>Introduction</a:t>
            </a:r>
            <a:endParaRPr lang="en-US" sz="1200" b="1" dirty="0">
              <a:ln>
                <a:noFill/>
              </a:ln>
              <a:latin typeface="Arial"/>
              <a:cs typeface="Arial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95299" y="469900"/>
            <a:ext cx="9683999" cy="83099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</a:pPr>
            <a:r>
              <a:rPr lang="en-GB" sz="3000" b="1" dirty="0"/>
              <a:t>Longitudinal dose-response </a:t>
            </a:r>
            <a:r>
              <a:rPr lang="en-GB" sz="3000" b="1" dirty="0" smtClean="0"/>
              <a:t>modelling as </a:t>
            </a:r>
            <a:r>
              <a:rPr lang="en-GB" sz="3000" b="1" dirty="0"/>
              <a:t>primary analysis of a clinical study</a:t>
            </a:r>
            <a:endParaRPr lang="en-US" sz="3000" b="1" dirty="0">
              <a:latin typeface="Arial"/>
              <a:cs typeface="Arial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95299" y="1407468"/>
            <a:ext cx="6405551" cy="21159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</a:pPr>
            <a:r>
              <a:rPr lang="en-US" sz="1500" dirty="0">
                <a:solidFill>
                  <a:schemeClr val="tx2"/>
                </a:solidFill>
                <a:cs typeface="Arial"/>
              </a:rPr>
              <a:t>Karin Nelander, Bengt </a:t>
            </a:r>
            <a:r>
              <a:rPr lang="en-US" sz="1500" dirty="0" smtClean="0">
                <a:solidFill>
                  <a:schemeClr val="tx2"/>
                </a:solidFill>
                <a:latin typeface="Arial"/>
                <a:cs typeface="Arial"/>
              </a:rPr>
              <a:t>Hamrén, Susanne Johansson, </a:t>
            </a:r>
            <a:r>
              <a:rPr lang="en-US" sz="1500" dirty="0" smtClean="0">
                <a:solidFill>
                  <a:schemeClr val="tx2"/>
                </a:solidFill>
                <a:latin typeface="Arial"/>
                <a:cs typeface="Arial"/>
              </a:rPr>
              <a:t>Magnus </a:t>
            </a:r>
            <a:r>
              <a:rPr lang="en-US" sz="1500" dirty="0" smtClean="0">
                <a:solidFill>
                  <a:schemeClr val="tx2"/>
                </a:solidFill>
                <a:latin typeface="Arial"/>
                <a:cs typeface="Arial"/>
              </a:rPr>
              <a:t>Åstrand</a:t>
            </a:r>
            <a:endParaRPr lang="en-US" sz="1500" baseline="30000" dirty="0">
              <a:solidFill>
                <a:schemeClr val="tx2"/>
              </a:solidFill>
              <a:latin typeface="Arial"/>
              <a:cs typeface="Arial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95299" y="1663750"/>
            <a:ext cx="6702351" cy="12465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</a:pPr>
            <a:r>
              <a:rPr lang="en-US" sz="900" dirty="0" smtClean="0">
                <a:solidFill>
                  <a:schemeClr val="tx2"/>
                </a:solidFill>
              </a:rPr>
              <a:t>Quantitative </a:t>
            </a:r>
            <a:r>
              <a:rPr lang="en-US" sz="900" dirty="0">
                <a:solidFill>
                  <a:schemeClr val="tx2"/>
                </a:solidFill>
              </a:rPr>
              <a:t>Clinical Pharmacology, Innovative Medicines and Early Development Biotech Unit, AstraZeneca, Gothenburg, Sweden</a:t>
            </a:r>
            <a:endParaRPr lang="en-US" sz="900" baseline="30000" dirty="0">
              <a:solidFill>
                <a:schemeClr val="tx2"/>
              </a:solidFill>
              <a:cs typeface="Arial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96800" y="2510516"/>
            <a:ext cx="3106800" cy="3615477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marL="108000" indent="-108000">
              <a:spcAft>
                <a:spcPts val="300"/>
              </a:spcAft>
              <a:buFont typeface="Arial"/>
              <a:buChar char="•"/>
            </a:pPr>
            <a:r>
              <a:rPr lang="en-GB" sz="1100" dirty="0" smtClean="0">
                <a:solidFill>
                  <a:schemeClr val="tx1"/>
                </a:solidFill>
                <a:latin typeface="Arial"/>
                <a:cs typeface="Arial"/>
              </a:rPr>
              <a:t>ANOVA or analysis of covariance (ANCOVA) commonly used as primary analysis for clinical studies </a:t>
            </a:r>
          </a:p>
          <a:p>
            <a:pPr marL="108000" indent="-108000">
              <a:spcAft>
                <a:spcPts val="300"/>
              </a:spcAft>
              <a:buFont typeface="Arial"/>
              <a:buChar char="•"/>
            </a:pPr>
            <a:r>
              <a:rPr lang="en-GB" sz="1100" dirty="0" smtClean="0">
                <a:solidFill>
                  <a:schemeClr val="tx1"/>
                </a:solidFill>
                <a:latin typeface="Arial"/>
                <a:cs typeface="Arial"/>
              </a:rPr>
              <a:t>For studies with repeated measurements Mixed-Effect Model Repeated Measure (MMRM) often used as either primary or secondary analysis</a:t>
            </a:r>
          </a:p>
          <a:p>
            <a:pPr marL="108000" indent="-108000">
              <a:buFont typeface="Arial"/>
              <a:buChar char="•"/>
            </a:pPr>
            <a:r>
              <a:rPr lang="en-GB" sz="1100" dirty="0" smtClean="0">
                <a:solidFill>
                  <a:schemeClr val="tx1"/>
                </a:solidFill>
                <a:latin typeface="Arial"/>
                <a:cs typeface="Arial"/>
              </a:rPr>
              <a:t>Drawback for both methods: </a:t>
            </a:r>
          </a:p>
          <a:p>
            <a:pPr marL="270000" lvl="1" indent="-108000">
              <a:buFont typeface="Arial"/>
              <a:buChar char="•"/>
            </a:pPr>
            <a:r>
              <a:rPr lang="en-GB" sz="1100" dirty="0" smtClean="0">
                <a:solidFill>
                  <a:schemeClr val="tx1"/>
                </a:solidFill>
                <a:latin typeface="Arial"/>
                <a:cs typeface="Arial"/>
              </a:rPr>
              <a:t>No predictions for doses not tested in study</a:t>
            </a:r>
          </a:p>
          <a:p>
            <a:pPr marL="270000" lvl="1" indent="-108000">
              <a:spcAft>
                <a:spcPts val="300"/>
              </a:spcAft>
              <a:buFont typeface="Arial"/>
              <a:buChar char="•"/>
            </a:pPr>
            <a:r>
              <a:rPr lang="en-GB" sz="1100" dirty="0" smtClean="0">
                <a:solidFill>
                  <a:schemeClr val="tx1"/>
                </a:solidFill>
                <a:latin typeface="Arial"/>
                <a:cs typeface="Arial"/>
              </a:rPr>
              <a:t>No or low information gained from data at intermediate study visits</a:t>
            </a:r>
            <a:endParaRPr lang="en-GB" sz="110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marL="108000" indent="-108000">
              <a:spcAft>
                <a:spcPts val="300"/>
              </a:spcAft>
              <a:buFont typeface="Arial"/>
              <a:buChar char="•"/>
            </a:pPr>
            <a:r>
              <a:rPr lang="en-GB" sz="1100" dirty="0" smtClean="0">
                <a:solidFill>
                  <a:schemeClr val="tx1"/>
                </a:solidFill>
                <a:latin typeface="Arial"/>
                <a:cs typeface="Arial"/>
              </a:rPr>
              <a:t>Objective:</a:t>
            </a:r>
          </a:p>
          <a:p>
            <a:pPr marL="180000"/>
            <a:r>
              <a:rPr lang="en-GB" sz="1100" dirty="0" smtClean="0">
                <a:solidFill>
                  <a:schemeClr val="tx1"/>
                </a:solidFill>
                <a:latin typeface="Arial"/>
                <a:cs typeface="Arial"/>
              </a:rPr>
              <a:t>To </a:t>
            </a:r>
            <a:r>
              <a:rPr lang="en-GB" sz="1100" dirty="0" smtClean="0">
                <a:solidFill>
                  <a:schemeClr val="tx1"/>
                </a:solidFill>
                <a:cs typeface="Arial"/>
              </a:rPr>
              <a:t>evaluate longitudinal dose-response modelling (here LDRM) of all measured data with aim of estimating treatment effect at end of study, </a:t>
            </a:r>
            <a:r>
              <a:rPr lang="en-GB" sz="1100" dirty="0" smtClean="0">
                <a:solidFill>
                  <a:schemeClr val="tx1"/>
                </a:solidFill>
                <a:latin typeface="Arial"/>
                <a:cs typeface="Arial"/>
              </a:rPr>
              <a:t>both in terms of </a:t>
            </a:r>
            <a:r>
              <a:rPr lang="en-GB" sz="1100" b="1" dirty="0" smtClean="0">
                <a:solidFill>
                  <a:schemeClr val="tx1"/>
                </a:solidFill>
                <a:latin typeface="Arial"/>
                <a:cs typeface="Arial"/>
              </a:rPr>
              <a:t>power</a:t>
            </a:r>
            <a:r>
              <a:rPr lang="en-GB" sz="1100" dirty="0" smtClean="0">
                <a:solidFill>
                  <a:schemeClr val="tx1"/>
                </a:solidFill>
                <a:latin typeface="Arial"/>
                <a:cs typeface="Arial"/>
              </a:rPr>
              <a:t> and </a:t>
            </a:r>
            <a:r>
              <a:rPr lang="en-GB" sz="1100" b="1" dirty="0" smtClean="0">
                <a:solidFill>
                  <a:schemeClr val="tx1"/>
                </a:solidFill>
                <a:latin typeface="Arial"/>
                <a:cs typeface="Arial"/>
              </a:rPr>
              <a:t>type 1 error </a:t>
            </a:r>
            <a:r>
              <a:rPr lang="en-GB" sz="1100" dirty="0" smtClean="0">
                <a:solidFill>
                  <a:schemeClr val="tx1"/>
                </a:solidFill>
                <a:latin typeface="Arial"/>
                <a:cs typeface="Arial"/>
              </a:rPr>
              <a:t>for </a:t>
            </a:r>
          </a:p>
          <a:p>
            <a:pPr marL="408600" indent="-228600">
              <a:buFont typeface="+mj-lt"/>
              <a:buAutoNum type="arabicPeriod"/>
            </a:pPr>
            <a:r>
              <a:rPr lang="en-GB" sz="1100" dirty="0"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GB" sz="1100" dirty="0" smtClean="0">
                <a:solidFill>
                  <a:schemeClr val="tx1"/>
                </a:solidFill>
                <a:latin typeface="Arial"/>
                <a:cs typeface="Arial"/>
              </a:rPr>
              <a:t> typical HbA1c study</a:t>
            </a:r>
          </a:p>
          <a:p>
            <a:pPr marL="408600" indent="-228600">
              <a:spcAft>
                <a:spcPts val="300"/>
              </a:spcAft>
              <a:buFont typeface="+mj-lt"/>
              <a:buAutoNum type="arabicPeriod"/>
            </a:pPr>
            <a:r>
              <a:rPr lang="en-GB" sz="1100" dirty="0" smtClean="0">
                <a:solidFill>
                  <a:schemeClr val="tx1"/>
                </a:solidFill>
                <a:latin typeface="Arial"/>
                <a:cs typeface="Arial"/>
              </a:rPr>
              <a:t>A study with an end-point having higher within patient variability</a:t>
            </a:r>
            <a:endParaRPr lang="en-GB" sz="11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01650" y="6360958"/>
            <a:ext cx="3106800" cy="1806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marL="108000" indent="-108000">
              <a:spcAft>
                <a:spcPts val="300"/>
              </a:spcAft>
              <a:buFont typeface="Arial"/>
              <a:buChar char="•"/>
            </a:pPr>
            <a:r>
              <a:rPr lang="en-US" sz="1100" dirty="0" smtClean="0">
                <a:solidFill>
                  <a:schemeClr val="tx1"/>
                </a:solidFill>
                <a:latin typeface="Arial"/>
                <a:cs typeface="Arial"/>
              </a:rPr>
              <a:t>Clinical trial simulations were performed of a placebo controlled multi dose study with end of study HbA1c treatment effect as primary </a:t>
            </a:r>
            <a:r>
              <a:rPr lang="en-US" sz="1100" dirty="0" smtClean="0">
                <a:solidFill>
                  <a:schemeClr val="tx1"/>
                </a:solidFill>
                <a:latin typeface="Arial"/>
                <a:cs typeface="Arial"/>
              </a:rPr>
              <a:t>endpoint and for a similar study with an endpoint with higher within patients variability</a:t>
            </a:r>
            <a:endParaRPr lang="en-US" sz="11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108000" indent="-108000">
              <a:spcAft>
                <a:spcPts val="300"/>
              </a:spcAft>
              <a:buFont typeface="Arial"/>
              <a:buChar char="•"/>
            </a:pPr>
            <a:r>
              <a:rPr lang="en-US" sz="1100" dirty="0">
                <a:solidFill>
                  <a:schemeClr val="tx1"/>
                </a:solidFill>
                <a:cs typeface="Arial"/>
              </a:rPr>
              <a:t>Simulations were performed in R (</a:t>
            </a:r>
            <a:r>
              <a:rPr lang="en-US" sz="1100" dirty="0" smtClean="0">
                <a:solidFill>
                  <a:schemeClr val="tx1"/>
                </a:solidFill>
                <a:cs typeface="Arial"/>
              </a:rPr>
              <a:t>version 3.2.2</a:t>
            </a:r>
            <a:r>
              <a:rPr lang="en-US" sz="1100" dirty="0">
                <a:solidFill>
                  <a:schemeClr val="tx1"/>
                </a:solidFill>
                <a:cs typeface="Arial"/>
              </a:rPr>
              <a:t>, the R Foundation for Statistical Computing</a:t>
            </a:r>
            <a:r>
              <a:rPr lang="en-US" sz="1100" dirty="0" smtClean="0">
                <a:solidFill>
                  <a:schemeClr val="tx1"/>
                </a:solidFill>
                <a:cs typeface="Arial"/>
              </a:rPr>
              <a:t>)</a:t>
            </a:r>
            <a:endParaRPr lang="en-US" sz="1100" dirty="0">
              <a:solidFill>
                <a:schemeClr val="tx1"/>
              </a:solidFill>
              <a:cs typeface="Arial"/>
            </a:endParaRPr>
          </a:p>
          <a:p>
            <a:pPr marL="108000" indent="-108000">
              <a:spcAft>
                <a:spcPts val="300"/>
              </a:spcAft>
              <a:buFont typeface="Arial"/>
              <a:buChar char="•"/>
            </a:pPr>
            <a:r>
              <a:rPr lang="en-US" sz="1100" dirty="0">
                <a:solidFill>
                  <a:schemeClr val="tx1"/>
                </a:solidFill>
                <a:cs typeface="Arial"/>
              </a:rPr>
              <a:t>Analyses were performed in SAS (version 9.3, SAS Institute Inc., Cary, NC, USA</a:t>
            </a:r>
            <a:r>
              <a:rPr lang="en-US" sz="1100" dirty="0" smtClean="0">
                <a:solidFill>
                  <a:schemeClr val="tx1"/>
                </a:solidFill>
                <a:cs typeface="Arial"/>
              </a:rPr>
              <a:t>)</a:t>
            </a:r>
          </a:p>
          <a:p>
            <a:pPr marL="270000" lvl="1" indent="-108000">
              <a:spcAft>
                <a:spcPts val="300"/>
              </a:spcAft>
              <a:buFont typeface="Arial"/>
              <a:buChar char="•"/>
            </a:pPr>
            <a:r>
              <a:rPr lang="en-US" sz="1100" dirty="0" smtClean="0">
                <a:solidFill>
                  <a:schemeClr val="tx1"/>
                </a:solidFill>
                <a:cs typeface="Arial"/>
              </a:rPr>
              <a:t>For ANCOVA and MMRM proc MIXED was used</a:t>
            </a:r>
          </a:p>
          <a:p>
            <a:pPr marL="270000" lvl="1" indent="-108000">
              <a:spcAft>
                <a:spcPts val="300"/>
              </a:spcAft>
              <a:buFont typeface="Arial"/>
              <a:buChar char="•"/>
            </a:pPr>
            <a:r>
              <a:rPr lang="en-US" sz="1100" dirty="0" smtClean="0">
                <a:solidFill>
                  <a:schemeClr val="tx1"/>
                </a:solidFill>
                <a:cs typeface="Arial"/>
              </a:rPr>
              <a:t>For </a:t>
            </a:r>
            <a:r>
              <a:rPr lang="en-US" sz="1100" dirty="0">
                <a:solidFill>
                  <a:schemeClr val="tx1"/>
                </a:solidFill>
                <a:cs typeface="Arial"/>
              </a:rPr>
              <a:t>LDRM proc NLMIXED was </a:t>
            </a:r>
            <a:r>
              <a:rPr lang="en-US" sz="1100" dirty="0" smtClean="0">
                <a:solidFill>
                  <a:schemeClr val="tx1"/>
                </a:solidFill>
                <a:cs typeface="Arial"/>
              </a:rPr>
              <a:t>used, with CI computed </a:t>
            </a:r>
            <a:r>
              <a:rPr lang="en-US" sz="1100" dirty="0">
                <a:solidFill>
                  <a:schemeClr val="tx1"/>
                </a:solidFill>
                <a:cs typeface="Arial"/>
              </a:rPr>
              <a:t>using the delta method </a:t>
            </a:r>
            <a:r>
              <a:rPr lang="en-US" sz="1100" dirty="0" smtClean="0">
                <a:solidFill>
                  <a:schemeClr val="tx1"/>
                </a:solidFill>
                <a:cs typeface="Arial"/>
              </a:rPr>
              <a:t>(NLMIXED default)</a:t>
            </a:r>
          </a:p>
          <a:p>
            <a:pPr marL="108000" indent="-108000">
              <a:spcAft>
                <a:spcPts val="300"/>
              </a:spcAft>
              <a:buFont typeface="Arial"/>
              <a:buChar char="•"/>
            </a:pPr>
            <a:r>
              <a:rPr lang="en-US" sz="1100" dirty="0" smtClean="0">
                <a:solidFill>
                  <a:schemeClr val="tx1"/>
                </a:solidFill>
                <a:cs typeface="Arial"/>
              </a:rPr>
              <a:t>Last value carried forward was used for </a:t>
            </a:r>
            <a:r>
              <a:rPr lang="en-US" sz="1100" dirty="0" smtClean="0">
                <a:solidFill>
                  <a:schemeClr val="tx1"/>
                </a:solidFill>
                <a:cs typeface="Arial"/>
              </a:rPr>
              <a:t>ANCOVA at interim, and in all ANCOVA analyses b</a:t>
            </a:r>
            <a:r>
              <a:rPr lang="en-US" sz="1100" dirty="0" smtClean="0">
                <a:solidFill>
                  <a:schemeClr val="tx1"/>
                </a:solidFill>
                <a:cs typeface="Arial"/>
              </a:rPr>
              <a:t>aseline </a:t>
            </a:r>
            <a:r>
              <a:rPr lang="en-US" sz="1100" dirty="0" smtClean="0">
                <a:solidFill>
                  <a:schemeClr val="tx1"/>
                </a:solidFill>
                <a:cs typeface="Arial"/>
              </a:rPr>
              <a:t>measurements of the endpoint </a:t>
            </a:r>
            <a:r>
              <a:rPr lang="en-US" sz="1100" dirty="0" smtClean="0">
                <a:solidFill>
                  <a:schemeClr val="tx1"/>
                </a:solidFill>
                <a:cs typeface="Arial"/>
              </a:rPr>
              <a:t>was used as covariate</a:t>
            </a:r>
          </a:p>
          <a:p>
            <a:pPr marL="108000" indent="-108000">
              <a:spcAft>
                <a:spcPts val="300"/>
              </a:spcAft>
              <a:buFont typeface="Arial"/>
              <a:buChar char="•"/>
            </a:pPr>
            <a:r>
              <a:rPr lang="en-US" sz="1100" dirty="0" smtClean="0">
                <a:solidFill>
                  <a:schemeClr val="tx1"/>
                </a:solidFill>
                <a:cs typeface="Arial"/>
              </a:rPr>
              <a:t>Unstructured correlation was used for MMRM</a:t>
            </a:r>
          </a:p>
          <a:p>
            <a:pPr marL="108000" indent="-108000">
              <a:spcAft>
                <a:spcPts val="300"/>
              </a:spcAft>
              <a:buFont typeface="Arial"/>
              <a:buChar char="•"/>
            </a:pPr>
            <a:r>
              <a:rPr lang="en-US" sz="1100" dirty="0" smtClean="0">
                <a:solidFill>
                  <a:schemeClr val="tx1"/>
                </a:solidFill>
                <a:cs typeface="Arial"/>
              </a:rPr>
              <a:t>1000 simulated studies were used to evaluate power (portion of CI excluding 0) and precision (average length of CI)</a:t>
            </a:r>
          </a:p>
          <a:p>
            <a:pPr marL="108000" indent="-108000">
              <a:spcAft>
                <a:spcPts val="300"/>
              </a:spcAft>
              <a:buFont typeface="Arial"/>
              <a:buChar char="•"/>
            </a:pPr>
            <a:r>
              <a:rPr lang="en-US" sz="1100" dirty="0" smtClean="0">
                <a:solidFill>
                  <a:schemeClr val="tx1"/>
                </a:solidFill>
                <a:cs typeface="Arial"/>
              </a:rPr>
              <a:t>10,000 simulated studies with treatment parameters set to 0 were used to evaluate type 1 error (proportion of CI excluding 0)</a:t>
            </a:r>
          </a:p>
          <a:p>
            <a:pPr>
              <a:spcAft>
                <a:spcPts val="300"/>
              </a:spcAft>
            </a:pPr>
            <a:endParaRPr lang="en-US" sz="1100" dirty="0" smtClean="0">
              <a:solidFill>
                <a:schemeClr val="tx1"/>
              </a:solidFill>
              <a:cs typeface="Arial"/>
            </a:endParaRPr>
          </a:p>
          <a:p>
            <a:pPr>
              <a:spcAft>
                <a:spcPts val="300"/>
              </a:spcAft>
            </a:pPr>
            <a:endParaRPr lang="en-US" sz="1100" dirty="0" smtClean="0">
              <a:solidFill>
                <a:schemeClr val="tx1"/>
              </a:solidFill>
              <a:cs typeface="Arial"/>
            </a:endParaRPr>
          </a:p>
          <a:p>
            <a:pPr>
              <a:spcAft>
                <a:spcPts val="300"/>
              </a:spcAft>
            </a:pPr>
            <a:endParaRPr lang="en-US" sz="1100" dirty="0" smtClean="0">
              <a:solidFill>
                <a:schemeClr val="tx1"/>
              </a:solidFill>
              <a:cs typeface="Arial"/>
            </a:endParaRPr>
          </a:p>
          <a:p>
            <a:pPr marL="108000" indent="-108000">
              <a:spcAft>
                <a:spcPts val="300"/>
              </a:spcAft>
              <a:buFont typeface="Arial"/>
              <a:buChar char="•"/>
            </a:pPr>
            <a:endParaRPr lang="en-US" sz="1100" dirty="0">
              <a:solidFill>
                <a:schemeClr val="tx1"/>
              </a:solidFill>
              <a:cs typeface="Arial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764062" y="6904762"/>
            <a:ext cx="3106800" cy="25762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r>
              <a:rPr lang="en-US" sz="900" b="1" dirty="0" smtClean="0">
                <a:solidFill>
                  <a:schemeClr val="tx1"/>
                </a:solidFill>
                <a:cs typeface="Arial"/>
              </a:rPr>
              <a:t>Figure </a:t>
            </a:r>
            <a:r>
              <a:rPr lang="en-US" sz="900" b="1" dirty="0">
                <a:solidFill>
                  <a:schemeClr val="tx1"/>
                </a:solidFill>
                <a:cs typeface="Arial"/>
              </a:rPr>
              <a:t>3</a:t>
            </a:r>
            <a:r>
              <a:rPr lang="en-US" sz="900" b="1" dirty="0" smtClean="0">
                <a:solidFill>
                  <a:schemeClr val="tx1"/>
                </a:solidFill>
                <a:cs typeface="Arial"/>
              </a:rPr>
              <a:t> Typical </a:t>
            </a:r>
            <a:r>
              <a:rPr lang="en-US" sz="900" b="1" dirty="0" smtClean="0">
                <a:solidFill>
                  <a:schemeClr val="tx1"/>
                </a:solidFill>
                <a:cs typeface="Arial"/>
              </a:rPr>
              <a:t>simulated </a:t>
            </a:r>
            <a:r>
              <a:rPr lang="en-US" sz="900" b="1" dirty="0" smtClean="0">
                <a:solidFill>
                  <a:schemeClr val="tx1"/>
                </a:solidFill>
                <a:cs typeface="Arial"/>
              </a:rPr>
              <a:t>studies </a:t>
            </a:r>
            <a:r>
              <a:rPr lang="en-US" sz="900" b="1" dirty="0" smtClean="0">
                <a:solidFill>
                  <a:schemeClr val="tx1"/>
                </a:solidFill>
                <a:cs typeface="Arial"/>
              </a:rPr>
              <a:t>at </a:t>
            </a:r>
            <a:r>
              <a:rPr lang="en-US" sz="900" b="1" dirty="0" smtClean="0">
                <a:solidFill>
                  <a:schemeClr val="tx1"/>
                </a:solidFill>
                <a:cs typeface="Arial"/>
              </a:rPr>
              <a:t>interim, red line is average per time point </a:t>
            </a:r>
            <a:endParaRPr lang="en-US" sz="900" b="1" dirty="0">
              <a:solidFill>
                <a:schemeClr val="tx1"/>
              </a:solidFill>
              <a:cs typeface="Arial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7087369" y="8726884"/>
            <a:ext cx="3106800" cy="15716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endParaRPr lang="en-US" sz="1100" dirty="0">
              <a:solidFill>
                <a:schemeClr val="tx1"/>
              </a:solidFill>
              <a:cs typeface="Arial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7081019" y="12568086"/>
            <a:ext cx="3106800" cy="25310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2000" tIns="0" rIns="72000" bIns="18000" rtlCol="0" anchor="ctr"/>
          <a:lstStyle/>
          <a:p>
            <a:r>
              <a:rPr lang="en-US" sz="1200" b="1" dirty="0" smtClean="0">
                <a:ln>
                  <a:noFill/>
                </a:ln>
                <a:latin typeface="Arial"/>
                <a:cs typeface="Arial"/>
              </a:rPr>
              <a:t>Conclusions</a:t>
            </a:r>
            <a:endParaRPr lang="en-US" sz="1200" b="1" dirty="0">
              <a:ln>
                <a:noFill/>
              </a:ln>
              <a:latin typeface="Arial"/>
              <a:cs typeface="Arial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7081200" y="12793611"/>
            <a:ext cx="3106800" cy="1748253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>
              <a:spcAft>
                <a:spcPts val="600"/>
              </a:spcAft>
            </a:pPr>
            <a:r>
              <a:rPr lang="en-GB" sz="1100" dirty="0" smtClean="0">
                <a:solidFill>
                  <a:schemeClr val="tx1"/>
                </a:solidFill>
                <a:latin typeface="Arial"/>
                <a:cs typeface="Arial"/>
              </a:rPr>
              <a:t>Longitudinal </a:t>
            </a:r>
            <a:r>
              <a:rPr lang="en-GB" sz="1100" dirty="0">
                <a:solidFill>
                  <a:schemeClr val="tx1"/>
                </a:solidFill>
                <a:latin typeface="Arial"/>
                <a:cs typeface="Arial"/>
              </a:rPr>
              <a:t>dose-response modelling can </a:t>
            </a:r>
            <a:r>
              <a:rPr lang="en-GB" sz="1100" dirty="0" smtClean="0">
                <a:solidFill>
                  <a:schemeClr val="tx1"/>
                </a:solidFill>
                <a:latin typeface="Arial"/>
                <a:cs typeface="Arial"/>
              </a:rPr>
              <a:t>contribute </a:t>
            </a:r>
            <a:r>
              <a:rPr lang="en-GB" sz="1100" dirty="0" smtClean="0">
                <a:solidFill>
                  <a:schemeClr val="tx1"/>
                </a:solidFill>
                <a:latin typeface="Arial"/>
                <a:cs typeface="Arial"/>
              </a:rPr>
              <a:t>more </a:t>
            </a:r>
            <a:r>
              <a:rPr lang="en-GB" sz="1100" dirty="0">
                <a:solidFill>
                  <a:schemeClr val="tx1"/>
                </a:solidFill>
                <a:latin typeface="Arial"/>
                <a:cs typeface="Arial"/>
              </a:rPr>
              <a:t>informed decision </a:t>
            </a:r>
            <a:r>
              <a:rPr lang="en-GB" sz="1100" dirty="0" smtClean="0">
                <a:solidFill>
                  <a:schemeClr val="tx1"/>
                </a:solidFill>
                <a:latin typeface="Arial"/>
                <a:cs typeface="Arial"/>
              </a:rPr>
              <a:t>making than using ANCOVA or MMRM, providing increased power and precision and sufficient control of type 1 error. In this setting ANCOVA appears to perform better than MMRM.</a:t>
            </a:r>
            <a:endParaRPr lang="en-GB" sz="1100" dirty="0">
              <a:solidFill>
                <a:schemeClr val="tx1"/>
              </a:solidFill>
              <a:latin typeface="Arial"/>
              <a:cs typeface="Arial"/>
            </a:endParaRPr>
          </a:p>
          <a:p>
            <a:r>
              <a:rPr lang="en-US" sz="1100" dirty="0" smtClean="0">
                <a:solidFill>
                  <a:schemeClr val="tx1"/>
                </a:solidFill>
                <a:latin typeface="Arial"/>
                <a:cs typeface="Arial"/>
              </a:rPr>
              <a:t>The l</a:t>
            </a:r>
            <a:r>
              <a:rPr lang="en-US" sz="1100" dirty="0" smtClean="0">
                <a:solidFill>
                  <a:schemeClr val="tx1"/>
                </a:solidFill>
                <a:latin typeface="Arial"/>
                <a:cs typeface="Arial"/>
              </a:rPr>
              <a:t>evel of increased power and precision for LDRM is higher for endpoints with higher within individual variability.</a:t>
            </a:r>
            <a:endParaRPr lang="en-US" sz="1100" dirty="0" smtClean="0">
              <a:solidFill>
                <a:schemeClr val="tx1"/>
              </a:solidFill>
              <a:latin typeface="Arial"/>
              <a:cs typeface="Arial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495299" y="14624050"/>
            <a:ext cx="9684000" cy="0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3787616" y="6874039"/>
            <a:ext cx="3106800" cy="0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Rectangle 66"/>
          <p:cNvSpPr/>
          <p:nvPr/>
        </p:nvSpPr>
        <p:spPr>
          <a:xfrm>
            <a:off x="501650" y="14833833"/>
            <a:ext cx="720000" cy="25762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r>
              <a:rPr lang="en-US" sz="700" i="1" dirty="0" smtClean="0">
                <a:solidFill>
                  <a:schemeClr val="tx1"/>
                </a:solidFill>
                <a:cs typeface="Arial"/>
              </a:rPr>
              <a:t>Supported by</a:t>
            </a:r>
            <a:endParaRPr lang="en-US" sz="700" i="1" dirty="0">
              <a:solidFill>
                <a:schemeClr val="tx1"/>
              </a:solidFill>
              <a:cs typeface="Arial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3776054" y="3490339"/>
            <a:ext cx="3106800" cy="23719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r>
              <a:rPr lang="en-US" sz="900" b="1" dirty="0" smtClean="0">
                <a:solidFill>
                  <a:schemeClr val="tx1"/>
                </a:solidFill>
                <a:latin typeface="Arial"/>
                <a:cs typeface="Arial"/>
              </a:rPr>
              <a:t>Figure </a:t>
            </a:r>
            <a:r>
              <a:rPr lang="en-US" sz="900" b="1" dirty="0" smtClean="0">
                <a:solidFill>
                  <a:schemeClr val="tx1"/>
                </a:solidFill>
                <a:latin typeface="Arial"/>
                <a:cs typeface="Arial"/>
              </a:rPr>
              <a:t>2 </a:t>
            </a:r>
            <a:r>
              <a:rPr lang="en-US" sz="900" b="1" dirty="0" smtClean="0">
                <a:solidFill>
                  <a:schemeClr val="tx1"/>
                </a:solidFill>
                <a:latin typeface="Arial"/>
                <a:cs typeface="Arial"/>
              </a:rPr>
              <a:t>Hypothetical HbA1c over time during </a:t>
            </a:r>
            <a:r>
              <a:rPr lang="en-US" sz="900" b="1" dirty="0" smtClean="0">
                <a:solidFill>
                  <a:schemeClr val="tx1"/>
                </a:solidFill>
                <a:latin typeface="Arial"/>
                <a:cs typeface="Arial"/>
              </a:rPr>
              <a:t>treatment </a:t>
            </a:r>
            <a:endParaRPr lang="en-US" sz="900" b="1" dirty="0">
              <a:solidFill>
                <a:schemeClr val="tx1"/>
              </a:solidFill>
              <a:latin typeface="Arial"/>
              <a:cs typeface="Arial"/>
            </a:endParaRPr>
          </a:p>
          <a:p>
            <a:endParaRPr lang="en-US" sz="900" dirty="0">
              <a:solidFill>
                <a:schemeClr val="tx1"/>
              </a:solidFill>
              <a:cs typeface="Arial"/>
            </a:endParaRPr>
          </a:p>
        </p:txBody>
      </p:sp>
      <p:cxnSp>
        <p:nvCxnSpPr>
          <p:cNvPr id="68" name="Straight Connector 67"/>
          <p:cNvCxnSpPr/>
          <p:nvPr/>
        </p:nvCxnSpPr>
        <p:spPr>
          <a:xfrm>
            <a:off x="3753429" y="3461973"/>
            <a:ext cx="3106800" cy="0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Rectangle 69"/>
          <p:cNvSpPr/>
          <p:nvPr/>
        </p:nvSpPr>
        <p:spPr>
          <a:xfrm>
            <a:off x="3776054" y="9631277"/>
            <a:ext cx="3106800" cy="21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2000" tIns="0" rIns="72000" bIns="18000" rtlCol="0" anchor="ctr"/>
          <a:lstStyle/>
          <a:p>
            <a:r>
              <a:rPr lang="en-US" sz="1200" b="1" dirty="0" smtClean="0">
                <a:ln>
                  <a:noFill/>
                </a:ln>
                <a:latin typeface="Arial"/>
                <a:cs typeface="Arial"/>
              </a:rPr>
              <a:t>Results</a:t>
            </a:r>
            <a:endParaRPr lang="en-US" sz="1200" b="1" dirty="0">
              <a:ln>
                <a:noFill/>
              </a:ln>
              <a:latin typeface="Arial"/>
              <a:cs typeface="Arial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7089761" y="2262136"/>
            <a:ext cx="3106800" cy="43827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r>
              <a:rPr lang="en-US" sz="900" b="1" dirty="0">
                <a:solidFill>
                  <a:schemeClr val="tx1"/>
                </a:solidFill>
                <a:cs typeface="Arial"/>
              </a:rPr>
              <a:t>Table </a:t>
            </a:r>
            <a:r>
              <a:rPr lang="en-US" sz="900" b="1" dirty="0" smtClean="0">
                <a:solidFill>
                  <a:schemeClr val="tx1"/>
                </a:solidFill>
                <a:cs typeface="Arial"/>
              </a:rPr>
              <a:t>1 Simulation results using original parameters: </a:t>
            </a:r>
            <a:endParaRPr lang="en-US" sz="900" b="1" dirty="0">
              <a:solidFill>
                <a:schemeClr val="tx1"/>
              </a:solidFill>
              <a:cs typeface="Arial"/>
            </a:endParaRPr>
          </a:p>
          <a:p>
            <a:r>
              <a:rPr lang="en-US" sz="900" dirty="0" smtClean="0">
                <a:solidFill>
                  <a:schemeClr val="tx1"/>
                </a:solidFill>
                <a:cs typeface="Arial"/>
              </a:rPr>
              <a:t>The </a:t>
            </a:r>
            <a:r>
              <a:rPr lang="en-US" sz="900" dirty="0">
                <a:solidFill>
                  <a:schemeClr val="tx1"/>
                </a:solidFill>
                <a:cs typeface="Arial"/>
              </a:rPr>
              <a:t>f</a:t>
            </a:r>
            <a:r>
              <a:rPr lang="en-US" sz="900" dirty="0" smtClean="0">
                <a:solidFill>
                  <a:schemeClr val="tx1"/>
                </a:solidFill>
                <a:cs typeface="Arial"/>
              </a:rPr>
              <a:t>irst row for each method represents analysis result after all patients have completed the study, and the second row represents analysis results at interim. </a:t>
            </a:r>
            <a:endParaRPr lang="en-US" sz="900" dirty="0">
              <a:solidFill>
                <a:schemeClr val="tx1"/>
              </a:solidFill>
              <a:cs typeface="Arial"/>
            </a:endParaRPr>
          </a:p>
        </p:txBody>
      </p:sp>
      <p:graphicFrame>
        <p:nvGraphicFramePr>
          <p:cNvPr id="75" name="Table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622245"/>
              </p:ext>
            </p:extLst>
          </p:nvPr>
        </p:nvGraphicFramePr>
        <p:xfrm>
          <a:off x="7082366" y="2837204"/>
          <a:ext cx="3096000" cy="18510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04000"/>
                <a:gridCol w="432000"/>
                <a:gridCol w="432000"/>
                <a:gridCol w="432000"/>
                <a:gridCol w="432000"/>
                <a:gridCol w="432000"/>
                <a:gridCol w="432000"/>
              </a:tblGrid>
              <a:tr h="231628">
                <a:tc rowSpan="2">
                  <a:txBody>
                    <a:bodyPr/>
                    <a:lstStyle/>
                    <a:p>
                      <a:pPr marL="0" marR="0" indent="0" algn="l" defTabSz="14751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1" dirty="0">
                        <a:solidFill>
                          <a:schemeClr val="tx1"/>
                        </a:solidFill>
                        <a:latin typeface="Helvetica" pitchFamily="34" charset="0"/>
                      </a:endParaRPr>
                    </a:p>
                  </a:txBody>
                  <a:tcPr marL="36000" marR="36000" marT="49358" marB="49358">
                    <a:lnL w="12700" cmpd="sng"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14751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dirty="0" smtClean="0">
                          <a:solidFill>
                            <a:schemeClr val="tx1"/>
                          </a:solidFill>
                        </a:rPr>
                        <a:t>Low dose</a:t>
                      </a:r>
                      <a:endParaRPr lang="en-GB" sz="750" b="1" dirty="0">
                        <a:solidFill>
                          <a:schemeClr val="tx1"/>
                        </a:solidFill>
                        <a:latin typeface="Helvetica" pitchFamily="34" charset="0"/>
                      </a:endParaRPr>
                    </a:p>
                  </a:txBody>
                  <a:tcPr marL="36000" marR="36000" marT="49358" marB="49358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14751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1" dirty="0">
                        <a:solidFill>
                          <a:schemeClr val="tx1"/>
                        </a:solidFill>
                        <a:latin typeface="Helvetica" pitchFamily="34" charset="0"/>
                      </a:endParaRPr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4751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1" dirty="0">
                        <a:solidFill>
                          <a:schemeClr val="tx1"/>
                        </a:solidFill>
                        <a:latin typeface="Helvetica" pitchFamily="34" charset="0"/>
                      </a:endParaRPr>
                    </a:p>
                  </a:txBody>
                  <a:tcPr marL="36000" marR="36000" marT="49358" marB="49358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14751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dirty="0" smtClean="0">
                          <a:solidFill>
                            <a:schemeClr val="tx1"/>
                          </a:solidFill>
                        </a:rPr>
                        <a:t>High dose</a:t>
                      </a:r>
                      <a:endParaRPr lang="en-GB" sz="750" b="1" dirty="0">
                        <a:solidFill>
                          <a:schemeClr val="tx1"/>
                        </a:solidFill>
                        <a:latin typeface="Helvetica" pitchFamily="34" charset="0"/>
                      </a:endParaRPr>
                    </a:p>
                  </a:txBody>
                  <a:tcPr marL="36000" marR="36000" marT="49358" marB="49358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14751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1" dirty="0">
                        <a:solidFill>
                          <a:schemeClr val="tx1"/>
                        </a:solidFill>
                        <a:latin typeface="Helvetica" pitchFamily="34" charset="0"/>
                      </a:endParaRPr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4751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1" dirty="0">
                        <a:solidFill>
                          <a:schemeClr val="tx1"/>
                        </a:solidFill>
                        <a:latin typeface="Helvetica" pitchFamily="34" charset="0"/>
                      </a:endParaRPr>
                    </a:p>
                  </a:txBody>
                  <a:tcPr marL="36000" marR="36000" marT="49358" marB="49358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19622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4751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50" b="1" dirty="0" smtClean="0">
                          <a:solidFill>
                            <a:schemeClr val="tx1"/>
                          </a:solidFill>
                          <a:latin typeface="Helvetica" pitchFamily="34" charset="0"/>
                        </a:rPr>
                        <a:t>Power (%)</a:t>
                      </a:r>
                      <a:endParaRPr lang="en-GB" sz="750" b="1" dirty="0">
                        <a:solidFill>
                          <a:schemeClr val="tx1"/>
                        </a:solidFill>
                        <a:latin typeface="Helvetica" pitchFamily="34" charset="0"/>
                      </a:endParaRPr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50" b="1" dirty="0" err="1" smtClean="0">
                          <a:solidFill>
                            <a:schemeClr val="tx1"/>
                          </a:solidFill>
                          <a:latin typeface="Helvetica" pitchFamily="34" charset="0"/>
                        </a:rPr>
                        <a:t>Type</a:t>
                      </a:r>
                      <a:r>
                        <a:rPr lang="sv-SE" sz="750" b="1" baseline="0" dirty="0" smtClean="0">
                          <a:solidFill>
                            <a:schemeClr val="tx1"/>
                          </a:solidFill>
                          <a:latin typeface="Helvetica" pitchFamily="34" charset="0"/>
                        </a:rPr>
                        <a:t> 1 </a:t>
                      </a:r>
                      <a:r>
                        <a:rPr lang="sv-SE" sz="750" b="1" dirty="0" err="1" smtClean="0">
                          <a:solidFill>
                            <a:schemeClr val="tx1"/>
                          </a:solidFill>
                          <a:latin typeface="Helvetica" pitchFamily="34" charset="0"/>
                        </a:rPr>
                        <a:t>err</a:t>
                      </a:r>
                      <a:r>
                        <a:rPr lang="sv-SE" sz="750" b="1" dirty="0" smtClean="0">
                          <a:solidFill>
                            <a:schemeClr val="tx1"/>
                          </a:solidFill>
                          <a:latin typeface="Helvetica" pitchFamily="34" charset="0"/>
                        </a:rPr>
                        <a:t>. (%)</a:t>
                      </a:r>
                      <a:endParaRPr lang="en-GB" sz="750" b="1" dirty="0">
                        <a:solidFill>
                          <a:schemeClr val="tx1"/>
                        </a:solidFill>
                        <a:latin typeface="Helvetica" pitchFamily="34" charset="0"/>
                      </a:endParaRPr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50" b="1" dirty="0" err="1" smtClean="0">
                          <a:solidFill>
                            <a:schemeClr val="tx1"/>
                          </a:solidFill>
                          <a:latin typeface="Helvetica" pitchFamily="34" charset="0"/>
                        </a:rPr>
                        <a:t>Length</a:t>
                      </a:r>
                      <a:r>
                        <a:rPr lang="sv-SE" sz="750" b="1" baseline="0" dirty="0" smtClean="0">
                          <a:solidFill>
                            <a:schemeClr val="tx1"/>
                          </a:solidFill>
                          <a:latin typeface="Helvetica" pitchFamily="34" charset="0"/>
                        </a:rPr>
                        <a:t> </a:t>
                      </a:r>
                      <a:r>
                        <a:rPr lang="sv-SE" sz="750" b="1" baseline="0" dirty="0" smtClean="0">
                          <a:solidFill>
                            <a:schemeClr val="tx1"/>
                          </a:solidFill>
                          <a:latin typeface="Helvetica" pitchFamily="34" charset="0"/>
                        </a:rPr>
                        <a:t>CI (%)</a:t>
                      </a:r>
                      <a:endParaRPr lang="en-GB" sz="750" b="1" dirty="0">
                        <a:solidFill>
                          <a:schemeClr val="tx1"/>
                        </a:solidFill>
                        <a:latin typeface="Helvetica" pitchFamily="34" charset="0"/>
                      </a:endParaRPr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50" b="1" dirty="0" smtClean="0">
                          <a:solidFill>
                            <a:schemeClr val="tx1"/>
                          </a:solidFill>
                          <a:latin typeface="Helvetica" pitchFamily="34" charset="0"/>
                        </a:rPr>
                        <a:t>Power </a:t>
                      </a:r>
                      <a:r>
                        <a:rPr lang="sv-SE" sz="750" b="1" dirty="0" smtClean="0">
                          <a:solidFill>
                            <a:schemeClr val="tx1"/>
                          </a:solidFill>
                          <a:latin typeface="Helvetica" pitchFamily="34" charset="0"/>
                        </a:rPr>
                        <a:t>(%)</a:t>
                      </a:r>
                      <a:endParaRPr lang="en-GB" sz="750" b="1" dirty="0">
                        <a:solidFill>
                          <a:schemeClr val="tx1"/>
                        </a:solidFill>
                        <a:latin typeface="Helvetica" pitchFamily="34" charset="0"/>
                      </a:endParaRPr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50" b="1" dirty="0" err="1" smtClean="0">
                          <a:solidFill>
                            <a:schemeClr val="tx1"/>
                          </a:solidFill>
                          <a:latin typeface="Helvetica" pitchFamily="34" charset="0"/>
                        </a:rPr>
                        <a:t>Type</a:t>
                      </a:r>
                      <a:r>
                        <a:rPr lang="sv-SE" sz="750" b="1" baseline="0" dirty="0" smtClean="0">
                          <a:solidFill>
                            <a:schemeClr val="tx1"/>
                          </a:solidFill>
                          <a:latin typeface="Helvetica" pitchFamily="34" charset="0"/>
                        </a:rPr>
                        <a:t> 1 </a:t>
                      </a:r>
                      <a:r>
                        <a:rPr lang="sv-SE" sz="750" b="1" dirty="0" err="1" smtClean="0">
                          <a:solidFill>
                            <a:schemeClr val="tx1"/>
                          </a:solidFill>
                          <a:latin typeface="Helvetica" pitchFamily="34" charset="0"/>
                        </a:rPr>
                        <a:t>err</a:t>
                      </a:r>
                      <a:r>
                        <a:rPr lang="sv-SE" sz="750" b="1" dirty="0" smtClean="0">
                          <a:solidFill>
                            <a:schemeClr val="tx1"/>
                          </a:solidFill>
                          <a:latin typeface="Helvetica" pitchFamily="34" charset="0"/>
                        </a:rPr>
                        <a:t>.</a:t>
                      </a:r>
                      <a:r>
                        <a:rPr lang="sv-SE" sz="750" b="1" baseline="0" dirty="0" smtClean="0">
                          <a:solidFill>
                            <a:schemeClr val="tx1"/>
                          </a:solidFill>
                          <a:latin typeface="Helvetica" pitchFamily="34" charset="0"/>
                        </a:rPr>
                        <a:t> (%)</a:t>
                      </a:r>
                      <a:endParaRPr lang="en-GB" sz="750" b="1" dirty="0">
                        <a:solidFill>
                          <a:schemeClr val="tx1"/>
                        </a:solidFill>
                        <a:latin typeface="Helvetica" pitchFamily="34" charset="0"/>
                      </a:endParaRPr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50" b="1" dirty="0" err="1" smtClean="0">
                          <a:solidFill>
                            <a:schemeClr val="tx1"/>
                          </a:solidFill>
                          <a:latin typeface="Helvetica" pitchFamily="34" charset="0"/>
                        </a:rPr>
                        <a:t>Length</a:t>
                      </a:r>
                      <a:r>
                        <a:rPr lang="sv-SE" sz="750" b="1" baseline="0" dirty="0" smtClean="0">
                          <a:solidFill>
                            <a:schemeClr val="tx1"/>
                          </a:solidFill>
                          <a:latin typeface="Helvetica" pitchFamily="34" charset="0"/>
                        </a:rPr>
                        <a:t> </a:t>
                      </a:r>
                      <a:r>
                        <a:rPr lang="sv-SE" sz="750" b="1" baseline="0" dirty="0" smtClean="0">
                          <a:solidFill>
                            <a:schemeClr val="tx1"/>
                          </a:solidFill>
                          <a:latin typeface="Helvetica" pitchFamily="34" charset="0"/>
                        </a:rPr>
                        <a:t>CI (%)</a:t>
                      </a:r>
                      <a:endParaRPr lang="en-GB" sz="750" b="1" dirty="0">
                        <a:solidFill>
                          <a:schemeClr val="tx1"/>
                        </a:solidFill>
                        <a:latin typeface="Helvetica" pitchFamily="34" charset="0"/>
                      </a:endParaRPr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sv-SE" sz="750" b="1" dirty="0" smtClean="0"/>
                        <a:t>ANCOVA</a:t>
                      </a:r>
                      <a:endParaRPr lang="en-GB" sz="750" b="1" dirty="0"/>
                    </a:p>
                  </a:txBody>
                  <a:tcPr marL="36000" marR="36000" marT="50523" marB="50523">
                    <a:lnL w="12700" cmpd="sng"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84</a:t>
                      </a:r>
                      <a:endParaRPr lang="en-GB" sz="750" dirty="0" smtClean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5.1</a:t>
                      </a:r>
                      <a:endParaRPr lang="en-GB" sz="75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0.7</a:t>
                      </a:r>
                      <a:endParaRPr lang="en-GB" sz="75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98</a:t>
                      </a:r>
                      <a:endParaRPr lang="en-GB" sz="750" dirty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4.8</a:t>
                      </a:r>
                      <a:endParaRPr lang="en-GB" sz="750" dirty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0.7</a:t>
                      </a:r>
                      <a:endParaRPr lang="en-GB" sz="750" dirty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en-GB" sz="750" b="1" dirty="0"/>
                    </a:p>
                  </a:txBody>
                  <a:tcPr marL="36000" marR="36000" marT="50523" marB="50523">
                    <a:lnL w="12700" cmpd="sng"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56</a:t>
                      </a:r>
                      <a:endParaRPr lang="en-GB" sz="750" dirty="0" smtClean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5.2</a:t>
                      </a:r>
                      <a:endParaRPr lang="en-GB" sz="75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0.9</a:t>
                      </a:r>
                      <a:endParaRPr lang="en-GB" sz="75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81</a:t>
                      </a:r>
                      <a:endParaRPr lang="en-GB" sz="750" dirty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4.9</a:t>
                      </a:r>
                      <a:endParaRPr lang="en-GB" sz="750" dirty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0.9</a:t>
                      </a:r>
                      <a:endParaRPr lang="en-GB" sz="750" dirty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7150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50" b="1" dirty="0" smtClean="0"/>
                        <a:t>MMRM</a:t>
                      </a:r>
                      <a:endParaRPr lang="en-GB" sz="750" b="1" dirty="0" smtClean="0"/>
                    </a:p>
                  </a:txBody>
                  <a:tcPr marL="36000" marR="36000" marT="50523" marB="50523">
                    <a:lnL w="12700" cmpd="sng"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84</a:t>
                      </a:r>
                      <a:endParaRPr lang="en-GB" sz="750" dirty="0" smtClean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B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5.1</a:t>
                      </a:r>
                      <a:endParaRPr lang="en-GB" sz="750" dirty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B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0.7</a:t>
                      </a:r>
                      <a:endParaRPr lang="en-GB" sz="750" dirty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B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98</a:t>
                      </a:r>
                      <a:endParaRPr lang="en-GB" sz="750" dirty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B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4.8</a:t>
                      </a:r>
                      <a:endParaRPr lang="en-GB" sz="750" dirty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B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0.7</a:t>
                      </a:r>
                      <a:endParaRPr lang="en-GB" sz="750" dirty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B">
                        <a:alpha val="9000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7150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1" dirty="0" smtClean="0"/>
                    </a:p>
                  </a:txBody>
                  <a:tcPr marL="36000" marR="36000" marT="50523" marB="50523">
                    <a:lnL w="12700" cmpd="sng"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54</a:t>
                      </a:r>
                      <a:endParaRPr lang="en-GB" sz="750" dirty="0" smtClean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B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5.4</a:t>
                      </a:r>
                      <a:endParaRPr lang="en-GB" sz="750" dirty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B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1.0</a:t>
                      </a:r>
                      <a:endParaRPr lang="en-GB" sz="750" dirty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B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81</a:t>
                      </a:r>
                      <a:endParaRPr lang="en-GB" sz="750" dirty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B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5.0</a:t>
                      </a:r>
                      <a:endParaRPr lang="en-GB" sz="750" dirty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B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1.0</a:t>
                      </a:r>
                      <a:endParaRPr lang="en-GB" sz="750" dirty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B">
                        <a:alpha val="9000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sv-SE" sz="750" b="1" dirty="0" smtClean="0"/>
                        <a:t>LDRM</a:t>
                      </a:r>
                      <a:endParaRPr lang="en-GB" sz="750" b="1" dirty="0"/>
                    </a:p>
                  </a:txBody>
                  <a:tcPr marL="36000" marR="36000" marT="50523" marB="50523">
                    <a:lnL w="12700" cmpd="sng"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91</a:t>
                      </a:r>
                      <a:endParaRPr lang="en-GB" sz="750" dirty="0" smtClean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B6B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5.0</a:t>
                      </a:r>
                      <a:endParaRPr lang="en-GB" sz="750" dirty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B6B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0.6</a:t>
                      </a:r>
                      <a:endParaRPr lang="en-GB" sz="750" dirty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B6B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100</a:t>
                      </a:r>
                      <a:endParaRPr lang="en-GB" sz="750" dirty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B6B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5.4</a:t>
                      </a:r>
                      <a:endParaRPr lang="en-GB" sz="750" dirty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B6B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0.6</a:t>
                      </a:r>
                      <a:endParaRPr lang="en-GB" sz="750" dirty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B6B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en-GB" sz="750" b="1" dirty="0"/>
                    </a:p>
                  </a:txBody>
                  <a:tcPr marL="36000" marR="36000" marT="50523" marB="50523">
                    <a:lnL w="12700" cmpd="sng"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68</a:t>
                      </a:r>
                      <a:endParaRPr lang="en-GB" sz="750" dirty="0" smtClean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B6B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5.2</a:t>
                      </a:r>
                      <a:endParaRPr lang="en-GB" sz="750" dirty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B6B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0.8</a:t>
                      </a:r>
                      <a:endParaRPr lang="en-GB" sz="750" dirty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B6B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92</a:t>
                      </a:r>
                      <a:endParaRPr lang="en-GB" sz="750" dirty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B6B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5.6</a:t>
                      </a:r>
                      <a:endParaRPr lang="en-GB" sz="750" dirty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B6B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0.8</a:t>
                      </a:r>
                      <a:endParaRPr lang="en-GB" sz="750" dirty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B6B6"/>
                    </a:solidFill>
                  </a:tcPr>
                </a:tc>
              </a:tr>
            </a:tbl>
          </a:graphicData>
        </a:graphic>
      </p:graphicFrame>
      <p:sp>
        <p:nvSpPr>
          <p:cNvPr id="79" name="Rectangle 78"/>
          <p:cNvSpPr/>
          <p:nvPr/>
        </p:nvSpPr>
        <p:spPr>
          <a:xfrm>
            <a:off x="7089441" y="9928595"/>
            <a:ext cx="3106800" cy="43827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r>
              <a:rPr lang="en-US" sz="900" b="1" dirty="0">
                <a:solidFill>
                  <a:schemeClr val="tx1"/>
                </a:solidFill>
                <a:cs typeface="Arial"/>
              </a:rPr>
              <a:t>Table 2</a:t>
            </a:r>
            <a:r>
              <a:rPr lang="en-US" sz="900" b="1" dirty="0" smtClean="0">
                <a:solidFill>
                  <a:schemeClr val="tx1"/>
                </a:solidFill>
                <a:cs typeface="Arial"/>
              </a:rPr>
              <a:t> Simulation results using inflated within individual error: </a:t>
            </a:r>
            <a:endParaRPr lang="en-US" sz="900" b="1" dirty="0">
              <a:solidFill>
                <a:schemeClr val="tx1"/>
              </a:solidFill>
              <a:cs typeface="Arial"/>
            </a:endParaRPr>
          </a:p>
          <a:p>
            <a:r>
              <a:rPr lang="en-US" sz="900" dirty="0" smtClean="0">
                <a:solidFill>
                  <a:schemeClr val="tx1"/>
                </a:solidFill>
                <a:cs typeface="Arial"/>
              </a:rPr>
              <a:t>The </a:t>
            </a:r>
            <a:r>
              <a:rPr lang="en-US" sz="900" dirty="0">
                <a:solidFill>
                  <a:schemeClr val="tx1"/>
                </a:solidFill>
                <a:cs typeface="Arial"/>
              </a:rPr>
              <a:t>f</a:t>
            </a:r>
            <a:r>
              <a:rPr lang="en-US" sz="900" dirty="0" smtClean="0">
                <a:solidFill>
                  <a:schemeClr val="tx1"/>
                </a:solidFill>
                <a:cs typeface="Arial"/>
              </a:rPr>
              <a:t>irst row for each method represents analysis result after all patients have completed the study, and the second row represents analysis results at interim. </a:t>
            </a:r>
            <a:endParaRPr lang="en-US" sz="900" dirty="0">
              <a:solidFill>
                <a:schemeClr val="tx1"/>
              </a:solidFill>
              <a:cs typeface="Arial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3838627" y="14829727"/>
            <a:ext cx="3132000" cy="25762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en-US" sz="700" i="1" dirty="0">
                <a:solidFill>
                  <a:schemeClr val="tx1"/>
                </a:solidFill>
                <a:cs typeface="Arial"/>
              </a:rPr>
              <a:t>Presented at </a:t>
            </a:r>
            <a:r>
              <a:rPr lang="sv-SE" sz="700" b="1" dirty="0">
                <a:solidFill>
                  <a:schemeClr val="tx1"/>
                </a:solidFill>
              </a:rPr>
              <a:t>The PAGE 2016 meeting</a:t>
            </a:r>
            <a:r>
              <a:rPr lang="en-US" sz="700" i="1" dirty="0" smtClean="0">
                <a:solidFill>
                  <a:schemeClr val="tx1"/>
                </a:solidFill>
                <a:cs typeface="Arial"/>
              </a:rPr>
              <a:t>, Lisbon Portugal, 7-10</a:t>
            </a:r>
            <a:r>
              <a:rPr lang="en-US" sz="700" i="1" baseline="30000" dirty="0" smtClean="0">
                <a:solidFill>
                  <a:schemeClr val="tx1"/>
                </a:solidFill>
                <a:cs typeface="Arial"/>
              </a:rPr>
              <a:t>th</a:t>
            </a:r>
            <a:r>
              <a:rPr lang="en-US" sz="700" i="1" dirty="0" smtClean="0">
                <a:solidFill>
                  <a:schemeClr val="tx1"/>
                </a:solidFill>
                <a:cs typeface="Arial"/>
              </a:rPr>
              <a:t> of June 2016</a:t>
            </a:r>
            <a:endParaRPr lang="en-US" sz="700" i="1" dirty="0">
              <a:solidFill>
                <a:schemeClr val="tx1"/>
              </a:solidFill>
              <a:cs typeface="Arial"/>
            </a:endParaRPr>
          </a:p>
        </p:txBody>
      </p:sp>
      <p:cxnSp>
        <p:nvCxnSpPr>
          <p:cNvPr id="84" name="Straight Connector 83"/>
          <p:cNvCxnSpPr/>
          <p:nvPr/>
        </p:nvCxnSpPr>
        <p:spPr>
          <a:xfrm>
            <a:off x="7083128" y="2231226"/>
            <a:ext cx="3106800" cy="0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0" name="Table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7475933"/>
              </p:ext>
            </p:extLst>
          </p:nvPr>
        </p:nvGraphicFramePr>
        <p:xfrm>
          <a:off x="7082366" y="10650773"/>
          <a:ext cx="3096000" cy="183240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04000"/>
                <a:gridCol w="432000"/>
                <a:gridCol w="432000"/>
                <a:gridCol w="432000"/>
                <a:gridCol w="432000"/>
                <a:gridCol w="432000"/>
                <a:gridCol w="432000"/>
              </a:tblGrid>
              <a:tr h="196229">
                <a:tc rowSpan="2">
                  <a:txBody>
                    <a:bodyPr/>
                    <a:lstStyle/>
                    <a:p>
                      <a:pPr marL="0" marR="0" indent="0" algn="l" defTabSz="14751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1" dirty="0">
                        <a:solidFill>
                          <a:schemeClr val="tx1"/>
                        </a:solidFill>
                        <a:latin typeface="Helvetica" pitchFamily="34" charset="0"/>
                      </a:endParaRPr>
                    </a:p>
                  </a:txBody>
                  <a:tcPr marL="36000" marR="36000" marT="49358" marB="49358">
                    <a:lnL w="12700" cmpd="sng"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14751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dirty="0" smtClean="0">
                          <a:solidFill>
                            <a:schemeClr val="tx1"/>
                          </a:solidFill>
                        </a:rPr>
                        <a:t>Low dose</a:t>
                      </a:r>
                      <a:endParaRPr lang="en-GB" sz="750" b="1" dirty="0">
                        <a:solidFill>
                          <a:schemeClr val="tx1"/>
                        </a:solidFill>
                        <a:latin typeface="Helvetica" pitchFamily="34" charset="0"/>
                      </a:endParaRPr>
                    </a:p>
                  </a:txBody>
                  <a:tcPr marL="36000" marR="36000" marT="49358" marB="49358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14751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1" dirty="0">
                        <a:solidFill>
                          <a:schemeClr val="tx1"/>
                        </a:solidFill>
                        <a:latin typeface="Helvetica" pitchFamily="34" charset="0"/>
                      </a:endParaRPr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4751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1" dirty="0">
                        <a:solidFill>
                          <a:schemeClr val="tx1"/>
                        </a:solidFill>
                        <a:latin typeface="Helvetica" pitchFamily="34" charset="0"/>
                      </a:endParaRPr>
                    </a:p>
                  </a:txBody>
                  <a:tcPr marL="36000" marR="36000" marT="49358" marB="49358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14751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50" dirty="0" smtClean="0">
                          <a:solidFill>
                            <a:schemeClr val="tx1"/>
                          </a:solidFill>
                        </a:rPr>
                        <a:t>High dose</a:t>
                      </a:r>
                      <a:endParaRPr lang="en-GB" sz="750" b="1" dirty="0">
                        <a:solidFill>
                          <a:schemeClr val="tx1"/>
                        </a:solidFill>
                        <a:latin typeface="Helvetica" pitchFamily="34" charset="0"/>
                      </a:endParaRPr>
                    </a:p>
                  </a:txBody>
                  <a:tcPr marL="36000" marR="36000" marT="49358" marB="49358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14751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1" dirty="0">
                        <a:solidFill>
                          <a:schemeClr val="tx1"/>
                        </a:solidFill>
                        <a:latin typeface="Helvetica" pitchFamily="34" charset="0"/>
                      </a:endParaRPr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4751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1" dirty="0">
                        <a:solidFill>
                          <a:schemeClr val="tx1"/>
                        </a:solidFill>
                        <a:latin typeface="Helvetica" pitchFamily="34" charset="0"/>
                      </a:endParaRPr>
                    </a:p>
                  </a:txBody>
                  <a:tcPr marL="36000" marR="36000" marT="49358" marB="49358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19622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4751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50" b="1" dirty="0" smtClean="0">
                          <a:solidFill>
                            <a:schemeClr val="tx1"/>
                          </a:solidFill>
                          <a:latin typeface="Helvetica" pitchFamily="34" charset="0"/>
                        </a:rPr>
                        <a:t>Power (%)</a:t>
                      </a:r>
                      <a:endParaRPr lang="en-GB" sz="750" b="1" dirty="0">
                        <a:solidFill>
                          <a:schemeClr val="tx1"/>
                        </a:solidFill>
                        <a:latin typeface="Helvetica" pitchFamily="34" charset="0"/>
                      </a:endParaRPr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50" b="1" dirty="0" err="1" smtClean="0">
                          <a:solidFill>
                            <a:schemeClr val="tx1"/>
                          </a:solidFill>
                          <a:latin typeface="Helvetica" pitchFamily="34" charset="0"/>
                        </a:rPr>
                        <a:t>Type</a:t>
                      </a:r>
                      <a:r>
                        <a:rPr lang="sv-SE" sz="750" b="1" baseline="0" dirty="0" smtClean="0">
                          <a:solidFill>
                            <a:schemeClr val="tx1"/>
                          </a:solidFill>
                          <a:latin typeface="Helvetica" pitchFamily="34" charset="0"/>
                        </a:rPr>
                        <a:t> 1 </a:t>
                      </a:r>
                      <a:r>
                        <a:rPr lang="sv-SE" sz="750" b="1" dirty="0" err="1" smtClean="0">
                          <a:solidFill>
                            <a:schemeClr val="tx1"/>
                          </a:solidFill>
                          <a:latin typeface="Helvetica" pitchFamily="34" charset="0"/>
                        </a:rPr>
                        <a:t>err</a:t>
                      </a:r>
                      <a:r>
                        <a:rPr lang="sv-SE" sz="750" b="1" dirty="0" smtClean="0">
                          <a:solidFill>
                            <a:schemeClr val="tx1"/>
                          </a:solidFill>
                          <a:latin typeface="Helvetica" pitchFamily="34" charset="0"/>
                        </a:rPr>
                        <a:t>.</a:t>
                      </a:r>
                      <a:r>
                        <a:rPr lang="sv-SE" sz="750" b="1" baseline="0" dirty="0" smtClean="0">
                          <a:solidFill>
                            <a:schemeClr val="tx1"/>
                          </a:solidFill>
                          <a:latin typeface="Helvetica" pitchFamily="34" charset="0"/>
                        </a:rPr>
                        <a:t> (%)</a:t>
                      </a:r>
                      <a:endParaRPr lang="en-GB" sz="750" b="1" dirty="0">
                        <a:solidFill>
                          <a:schemeClr val="tx1"/>
                        </a:solidFill>
                        <a:latin typeface="Helvetica" pitchFamily="34" charset="0"/>
                      </a:endParaRPr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50" b="1" dirty="0" err="1" smtClean="0">
                          <a:solidFill>
                            <a:schemeClr val="tx1"/>
                          </a:solidFill>
                          <a:latin typeface="Helvetica" pitchFamily="34" charset="0"/>
                        </a:rPr>
                        <a:t>Length</a:t>
                      </a:r>
                      <a:r>
                        <a:rPr lang="sv-SE" sz="750" b="1" baseline="0" dirty="0" smtClean="0">
                          <a:solidFill>
                            <a:schemeClr val="tx1"/>
                          </a:solidFill>
                          <a:latin typeface="Helvetica" pitchFamily="34" charset="0"/>
                        </a:rPr>
                        <a:t> </a:t>
                      </a:r>
                      <a:r>
                        <a:rPr lang="sv-SE" sz="750" b="1" baseline="0" dirty="0" smtClean="0">
                          <a:solidFill>
                            <a:schemeClr val="tx1"/>
                          </a:solidFill>
                          <a:latin typeface="Helvetica" pitchFamily="34" charset="0"/>
                        </a:rPr>
                        <a:t>CI (%)</a:t>
                      </a:r>
                      <a:endParaRPr lang="en-GB" sz="750" b="1" dirty="0">
                        <a:solidFill>
                          <a:schemeClr val="tx1"/>
                        </a:solidFill>
                        <a:latin typeface="Helvetica" pitchFamily="34" charset="0"/>
                      </a:endParaRPr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50" b="1" dirty="0" smtClean="0">
                          <a:solidFill>
                            <a:schemeClr val="tx1"/>
                          </a:solidFill>
                          <a:latin typeface="Helvetica" pitchFamily="34" charset="0"/>
                        </a:rPr>
                        <a:t>Power </a:t>
                      </a:r>
                      <a:r>
                        <a:rPr lang="sv-SE" sz="750" b="1" dirty="0" smtClean="0">
                          <a:solidFill>
                            <a:schemeClr val="tx1"/>
                          </a:solidFill>
                          <a:latin typeface="Helvetica" pitchFamily="34" charset="0"/>
                        </a:rPr>
                        <a:t>(%)</a:t>
                      </a:r>
                      <a:endParaRPr lang="en-GB" sz="750" b="1" dirty="0">
                        <a:solidFill>
                          <a:schemeClr val="tx1"/>
                        </a:solidFill>
                        <a:latin typeface="Helvetica" pitchFamily="34" charset="0"/>
                      </a:endParaRPr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50" b="1" dirty="0" err="1" smtClean="0">
                          <a:solidFill>
                            <a:schemeClr val="tx1"/>
                          </a:solidFill>
                          <a:latin typeface="Helvetica" pitchFamily="34" charset="0"/>
                        </a:rPr>
                        <a:t>Type</a:t>
                      </a:r>
                      <a:r>
                        <a:rPr lang="sv-SE" sz="750" b="1" baseline="0" dirty="0" smtClean="0">
                          <a:solidFill>
                            <a:schemeClr val="tx1"/>
                          </a:solidFill>
                          <a:latin typeface="Helvetica" pitchFamily="34" charset="0"/>
                        </a:rPr>
                        <a:t> 1 </a:t>
                      </a:r>
                      <a:r>
                        <a:rPr lang="sv-SE" sz="750" b="1" dirty="0" err="1" smtClean="0">
                          <a:solidFill>
                            <a:schemeClr val="tx1"/>
                          </a:solidFill>
                          <a:latin typeface="Helvetica" pitchFamily="34" charset="0"/>
                        </a:rPr>
                        <a:t>err</a:t>
                      </a:r>
                      <a:r>
                        <a:rPr lang="sv-SE" sz="750" b="1" dirty="0" smtClean="0">
                          <a:solidFill>
                            <a:schemeClr val="tx1"/>
                          </a:solidFill>
                          <a:latin typeface="Helvetica" pitchFamily="34" charset="0"/>
                        </a:rPr>
                        <a:t>.</a:t>
                      </a:r>
                      <a:r>
                        <a:rPr lang="sv-SE" sz="750" b="1" baseline="0" dirty="0" smtClean="0">
                          <a:solidFill>
                            <a:schemeClr val="tx1"/>
                          </a:solidFill>
                          <a:latin typeface="Helvetica" pitchFamily="34" charset="0"/>
                        </a:rPr>
                        <a:t> (%)</a:t>
                      </a:r>
                      <a:endParaRPr lang="en-GB" sz="750" b="1" dirty="0">
                        <a:solidFill>
                          <a:schemeClr val="tx1"/>
                        </a:solidFill>
                        <a:latin typeface="Helvetica" pitchFamily="34" charset="0"/>
                      </a:endParaRPr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4751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50" b="1" dirty="0" err="1" smtClean="0">
                          <a:solidFill>
                            <a:schemeClr val="tx1"/>
                          </a:solidFill>
                          <a:latin typeface="Helvetica" pitchFamily="34" charset="0"/>
                        </a:rPr>
                        <a:t>Length</a:t>
                      </a:r>
                      <a:r>
                        <a:rPr lang="sv-SE" sz="750" b="1" baseline="0" dirty="0" smtClean="0">
                          <a:solidFill>
                            <a:schemeClr val="tx1"/>
                          </a:solidFill>
                          <a:latin typeface="Helvetica" pitchFamily="34" charset="0"/>
                        </a:rPr>
                        <a:t> </a:t>
                      </a:r>
                      <a:r>
                        <a:rPr lang="sv-SE" sz="750" b="1" baseline="0" dirty="0" smtClean="0">
                          <a:solidFill>
                            <a:schemeClr val="tx1"/>
                          </a:solidFill>
                          <a:latin typeface="Helvetica" pitchFamily="34" charset="0"/>
                        </a:rPr>
                        <a:t>CI (%)</a:t>
                      </a:r>
                      <a:endParaRPr lang="en-GB" sz="750" b="1" dirty="0">
                        <a:solidFill>
                          <a:schemeClr val="tx1"/>
                        </a:solidFill>
                        <a:latin typeface="Helvetica" pitchFamily="34" charset="0"/>
                      </a:endParaRPr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sv-SE" sz="750" b="1" dirty="0" smtClean="0"/>
                        <a:t>ANCOVA</a:t>
                      </a:r>
                      <a:endParaRPr lang="en-GB" sz="750" b="1" dirty="0"/>
                    </a:p>
                  </a:txBody>
                  <a:tcPr marL="36000" marR="36000" marT="50523" marB="50523">
                    <a:lnL w="12700" cmpd="sng"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37</a:t>
                      </a:r>
                      <a:endParaRPr lang="en-GB" sz="750" dirty="0" smtClean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5.0</a:t>
                      </a:r>
                      <a:endParaRPr lang="en-GB" sz="75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1.2</a:t>
                      </a:r>
                      <a:endParaRPr lang="en-GB" sz="75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64</a:t>
                      </a:r>
                      <a:endParaRPr lang="en-GB" sz="750" dirty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5.2</a:t>
                      </a:r>
                      <a:endParaRPr lang="en-GB" sz="750" dirty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1.2</a:t>
                      </a:r>
                      <a:endParaRPr lang="en-GB" sz="750" dirty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en-GB" sz="750" b="1" dirty="0"/>
                    </a:p>
                  </a:txBody>
                  <a:tcPr marL="36000" marR="36000" marT="50523" marB="50523">
                    <a:lnL w="12700" cmpd="sng"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19</a:t>
                      </a:r>
                      <a:endParaRPr lang="en-GB" sz="750" dirty="0" smtClean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4.9</a:t>
                      </a:r>
                      <a:endParaRPr lang="en-GB" sz="75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1.6</a:t>
                      </a:r>
                      <a:endParaRPr lang="en-GB" sz="75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31</a:t>
                      </a:r>
                      <a:endParaRPr lang="en-GB" sz="750" dirty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4.6</a:t>
                      </a:r>
                      <a:endParaRPr lang="en-GB" sz="750" dirty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1.6</a:t>
                      </a:r>
                      <a:endParaRPr lang="en-GB" sz="750" dirty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7150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50" b="1" dirty="0" smtClean="0"/>
                        <a:t>MMRM</a:t>
                      </a:r>
                      <a:endParaRPr lang="en-GB" sz="750" b="1" dirty="0" smtClean="0"/>
                    </a:p>
                  </a:txBody>
                  <a:tcPr marL="36000" marR="36000" marT="50523" marB="50523">
                    <a:lnL w="12700" cmpd="sng"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37</a:t>
                      </a:r>
                      <a:endParaRPr lang="en-GB" sz="750" dirty="0" smtClean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B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5.1</a:t>
                      </a:r>
                      <a:endParaRPr lang="en-GB" sz="750" dirty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B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1.2</a:t>
                      </a:r>
                      <a:endParaRPr lang="en-GB" sz="750" dirty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B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64</a:t>
                      </a:r>
                      <a:endParaRPr lang="en-GB" sz="750" dirty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B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5.2</a:t>
                      </a:r>
                      <a:endParaRPr lang="en-GB" sz="750" dirty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B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1.2</a:t>
                      </a:r>
                      <a:endParaRPr lang="en-GB" sz="750" dirty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B">
                        <a:alpha val="9000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7150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50" b="1" dirty="0" smtClean="0"/>
                    </a:p>
                  </a:txBody>
                  <a:tcPr marL="36000" marR="36000" marT="50523" marB="50523">
                    <a:lnL w="12700" cmpd="sng"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18</a:t>
                      </a:r>
                      <a:endParaRPr lang="en-GB" sz="750" dirty="0" smtClean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B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5.2</a:t>
                      </a:r>
                      <a:endParaRPr lang="en-GB" sz="750" dirty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B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2.0</a:t>
                      </a:r>
                      <a:endParaRPr lang="en-GB" sz="750" dirty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B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29</a:t>
                      </a:r>
                      <a:endParaRPr lang="en-GB" sz="750" dirty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B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4.9</a:t>
                      </a:r>
                      <a:endParaRPr lang="en-GB" sz="750" dirty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B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2.0</a:t>
                      </a:r>
                      <a:endParaRPr lang="en-GB" sz="750" dirty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B">
                        <a:alpha val="90000"/>
                      </a:srgb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sv-SE" sz="750" b="1" dirty="0" smtClean="0"/>
                        <a:t>LDRM</a:t>
                      </a:r>
                      <a:endParaRPr lang="en-GB" sz="750" b="1" dirty="0"/>
                    </a:p>
                  </a:txBody>
                  <a:tcPr marL="36000" marR="36000" marT="50523" marB="50523">
                    <a:lnL w="12700" cmpd="sng"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54</a:t>
                      </a:r>
                      <a:endParaRPr lang="en-GB" sz="750" dirty="0" smtClean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B6B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i="0" dirty="0" smtClean="0">
                          <a:solidFill>
                            <a:schemeClr val="tx1"/>
                          </a:solidFill>
                        </a:rPr>
                        <a:t>5.3</a:t>
                      </a:r>
                      <a:endParaRPr lang="en-GB" sz="750" i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B6B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0.9</a:t>
                      </a:r>
                      <a:endParaRPr lang="en-GB" sz="750" dirty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B6B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88</a:t>
                      </a:r>
                      <a:endParaRPr lang="en-GB" sz="750" dirty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B6B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i="0" dirty="0" smtClean="0">
                          <a:solidFill>
                            <a:schemeClr val="tx1"/>
                          </a:solidFill>
                        </a:rPr>
                        <a:t>5.4</a:t>
                      </a:r>
                      <a:endParaRPr lang="en-GB" sz="750" i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B6B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dirty="0" smtClean="0"/>
                        <a:t>0.9</a:t>
                      </a:r>
                      <a:endParaRPr lang="en-GB" sz="750" dirty="0"/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B6B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en-GB" sz="750" b="1" dirty="0"/>
                    </a:p>
                  </a:txBody>
                  <a:tcPr marL="36000" marR="36000" marT="50523" marB="50523">
                    <a:lnL w="12700" cmpd="sng"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i="0" dirty="0" smtClean="0">
                          <a:solidFill>
                            <a:schemeClr val="tx1"/>
                          </a:solidFill>
                        </a:rPr>
                        <a:t>29</a:t>
                      </a:r>
                      <a:endParaRPr lang="en-GB" sz="750" i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B6B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i="0" dirty="0" smtClean="0">
                          <a:solidFill>
                            <a:schemeClr val="tx1"/>
                          </a:solidFill>
                        </a:rPr>
                        <a:t>5.3</a:t>
                      </a:r>
                      <a:endParaRPr lang="en-GB" sz="750" i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B6B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i="0" dirty="0" smtClean="0">
                          <a:solidFill>
                            <a:schemeClr val="tx1"/>
                          </a:solidFill>
                        </a:rPr>
                        <a:t>1.3</a:t>
                      </a:r>
                      <a:endParaRPr lang="en-GB" sz="750" i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B6B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i="0" dirty="0" smtClean="0">
                          <a:solidFill>
                            <a:schemeClr val="tx1"/>
                          </a:solidFill>
                        </a:rPr>
                        <a:t>53</a:t>
                      </a:r>
                      <a:endParaRPr lang="en-GB" sz="750" i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B6B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i="0" dirty="0" smtClean="0">
                          <a:solidFill>
                            <a:schemeClr val="tx1"/>
                          </a:solidFill>
                        </a:rPr>
                        <a:t>5.4</a:t>
                      </a:r>
                      <a:endParaRPr lang="en-GB" sz="750" i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B6B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v-SE" sz="750" i="0" dirty="0" smtClean="0">
                          <a:solidFill>
                            <a:schemeClr val="tx1"/>
                          </a:solidFill>
                        </a:rPr>
                        <a:t>1.3</a:t>
                      </a:r>
                      <a:endParaRPr lang="en-GB" sz="750" i="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49358" marB="49358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B6B6"/>
                    </a:solidFill>
                  </a:tcPr>
                </a:tc>
              </a:tr>
            </a:tbl>
          </a:graphicData>
        </a:graphic>
      </p:graphicFrame>
      <p:sp>
        <p:nvSpPr>
          <p:cNvPr id="49" name="Rectangle 48"/>
          <p:cNvSpPr/>
          <p:nvPr/>
        </p:nvSpPr>
        <p:spPr>
          <a:xfrm>
            <a:off x="517692" y="11166852"/>
            <a:ext cx="3106800" cy="159627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r>
              <a:rPr lang="en-US" sz="1100" b="1" dirty="0" smtClean="0">
                <a:solidFill>
                  <a:schemeClr val="tx1"/>
                </a:solidFill>
                <a:cs typeface="Arial"/>
              </a:rPr>
              <a:t>Background on study motivating evaluation</a:t>
            </a:r>
            <a:endParaRPr lang="en-US" sz="1100" b="1" dirty="0">
              <a:solidFill>
                <a:schemeClr val="tx1"/>
              </a:solidFill>
              <a:cs typeface="Arial"/>
            </a:endParaRPr>
          </a:p>
          <a:p>
            <a:r>
              <a:rPr lang="en-US" sz="1100" dirty="0">
                <a:solidFill>
                  <a:schemeClr val="tx1"/>
                </a:solidFill>
              </a:rPr>
              <a:t>A 28 weeks HbA1c study designed to compare two doses to placebo was </a:t>
            </a:r>
            <a:r>
              <a:rPr lang="en-US" sz="1100" dirty="0" smtClean="0">
                <a:solidFill>
                  <a:schemeClr val="tx1"/>
                </a:solidFill>
              </a:rPr>
              <a:t>ongoing, however, </a:t>
            </a:r>
            <a:r>
              <a:rPr lang="en-US" sz="1100" dirty="0">
                <a:solidFill>
                  <a:schemeClr val="tx1"/>
                </a:solidFill>
              </a:rPr>
              <a:t>with slow recruitment. The aim was to recruit 195 patients and with 105 recruited patients the study team wanted to explore the option of prematurely </a:t>
            </a:r>
            <a:r>
              <a:rPr lang="en-US" sz="1100" dirty="0" smtClean="0">
                <a:solidFill>
                  <a:schemeClr val="tx1"/>
                </a:solidFill>
              </a:rPr>
              <a:t>terminating </a:t>
            </a:r>
            <a:r>
              <a:rPr lang="en-US" sz="1100" dirty="0">
                <a:solidFill>
                  <a:schemeClr val="tx1"/>
                </a:solidFill>
              </a:rPr>
              <a:t>the </a:t>
            </a:r>
            <a:r>
              <a:rPr lang="en-US" sz="1100" dirty="0" smtClean="0">
                <a:solidFill>
                  <a:schemeClr val="tx1"/>
                </a:solidFill>
              </a:rPr>
              <a:t>study</a:t>
            </a:r>
            <a:r>
              <a:rPr lang="en-US" sz="1100" i="1" dirty="0">
                <a:solidFill>
                  <a:schemeClr val="tx1"/>
                </a:solidFill>
              </a:rPr>
              <a:t>:</a:t>
            </a:r>
            <a:r>
              <a:rPr lang="en-US" sz="1100" i="1" dirty="0" smtClean="0">
                <a:solidFill>
                  <a:schemeClr val="tx1"/>
                </a:solidFill>
              </a:rPr>
              <a:t> </a:t>
            </a:r>
            <a:r>
              <a:rPr lang="en-US" sz="1100" i="1" dirty="0">
                <a:solidFill>
                  <a:schemeClr val="tx1"/>
                </a:solidFill>
              </a:rPr>
              <a:t>W</a:t>
            </a:r>
            <a:r>
              <a:rPr lang="en-US" sz="1100" i="1" dirty="0" smtClean="0">
                <a:solidFill>
                  <a:schemeClr val="tx1"/>
                </a:solidFill>
              </a:rPr>
              <a:t>ould </a:t>
            </a:r>
            <a:r>
              <a:rPr lang="en-US" sz="1100" i="1" dirty="0">
                <a:solidFill>
                  <a:schemeClr val="tx1"/>
                </a:solidFill>
              </a:rPr>
              <a:t>there be enough power to detect a treatment effect? Could alternative analysis methods increase </a:t>
            </a:r>
            <a:r>
              <a:rPr lang="en-US" sz="1100" i="1" dirty="0" smtClean="0">
                <a:solidFill>
                  <a:schemeClr val="tx1"/>
                </a:solidFill>
              </a:rPr>
              <a:t>power?</a:t>
            </a:r>
          </a:p>
          <a:p>
            <a:endParaRPr lang="en-US" sz="1100" b="1" dirty="0">
              <a:solidFill>
                <a:schemeClr val="tx1"/>
              </a:solidFill>
              <a:cs typeface="Arial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3781454" y="5542791"/>
            <a:ext cx="3106800" cy="130226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r>
              <a:rPr lang="en-US" sz="1100" dirty="0" smtClean="0">
                <a:solidFill>
                  <a:schemeClr val="tx1"/>
                </a:solidFill>
              </a:rPr>
              <a:t>Repeated </a:t>
            </a:r>
            <a:r>
              <a:rPr lang="en-US" sz="1100" dirty="0">
                <a:solidFill>
                  <a:schemeClr val="tx1"/>
                </a:solidFill>
              </a:rPr>
              <a:t>measured data was simulated according to study protocol with HbA1c at baseline (week 0) and weeks 4, 12, 20, 28. Data for interim included </a:t>
            </a:r>
            <a:r>
              <a:rPr lang="en-US" sz="1100" dirty="0" smtClean="0">
                <a:solidFill>
                  <a:schemeClr val="tx1"/>
                </a:solidFill>
              </a:rPr>
              <a:t>105 </a:t>
            </a:r>
            <a:r>
              <a:rPr lang="en-US" sz="1100" dirty="0">
                <a:solidFill>
                  <a:schemeClr val="tx1"/>
                </a:solidFill>
              </a:rPr>
              <a:t>patients, </a:t>
            </a:r>
            <a:r>
              <a:rPr lang="en-US" sz="1100" dirty="0" smtClean="0">
                <a:solidFill>
                  <a:schemeClr val="tx1"/>
                </a:solidFill>
              </a:rPr>
              <a:t>66 </a:t>
            </a:r>
            <a:r>
              <a:rPr lang="en-US" sz="1100" dirty="0">
                <a:solidFill>
                  <a:schemeClr val="tx1"/>
                </a:solidFill>
              </a:rPr>
              <a:t>with full data and </a:t>
            </a:r>
            <a:r>
              <a:rPr lang="en-US" sz="1100" dirty="0" smtClean="0">
                <a:solidFill>
                  <a:schemeClr val="tx1"/>
                </a:solidFill>
              </a:rPr>
              <a:t>39 </a:t>
            </a:r>
            <a:r>
              <a:rPr lang="en-US" sz="1100" dirty="0">
                <a:solidFill>
                  <a:schemeClr val="tx1"/>
                </a:solidFill>
              </a:rPr>
              <a:t>with partial data (baseline and 1-3 on treatment visits). Final analysis included 195 patients all with full data.</a:t>
            </a:r>
            <a:endParaRPr lang="en-US" sz="1100" dirty="0">
              <a:solidFill>
                <a:schemeClr val="tx1"/>
              </a:solidFill>
              <a:cs typeface="Arial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3782671" y="11450347"/>
            <a:ext cx="3106800" cy="23719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r>
              <a:rPr lang="en-US" sz="900" b="1" dirty="0" smtClean="0">
                <a:solidFill>
                  <a:schemeClr val="tx1"/>
                </a:solidFill>
                <a:latin typeface="Arial"/>
                <a:cs typeface="Arial"/>
              </a:rPr>
              <a:t>Figure </a:t>
            </a:r>
            <a:r>
              <a:rPr lang="en-US" sz="900" b="1" dirty="0">
                <a:solidFill>
                  <a:schemeClr val="tx1"/>
                </a:solidFill>
                <a:latin typeface="Arial"/>
                <a:cs typeface="Arial"/>
              </a:rPr>
              <a:t>4</a:t>
            </a:r>
            <a:r>
              <a:rPr lang="en-US" sz="900" b="1" dirty="0" smtClean="0">
                <a:solidFill>
                  <a:schemeClr val="tx1"/>
                </a:solidFill>
                <a:latin typeface="Arial"/>
                <a:cs typeface="Arial"/>
              </a:rPr>
              <a:t> Box plot of estimated treatment effect in the case </a:t>
            </a:r>
            <a:r>
              <a:rPr lang="en-US" sz="900" b="1" dirty="0">
                <a:solidFill>
                  <a:schemeClr val="tx1"/>
                </a:solidFill>
                <a:cs typeface="Arial"/>
              </a:rPr>
              <a:t>of HbA1c </a:t>
            </a:r>
            <a:r>
              <a:rPr lang="en-US" sz="900" b="1" dirty="0" smtClean="0">
                <a:solidFill>
                  <a:schemeClr val="tx1"/>
                </a:solidFill>
                <a:cs typeface="Arial"/>
              </a:rPr>
              <a:t>variability (the same patterns is seen with higher variability).</a:t>
            </a:r>
            <a:r>
              <a:rPr lang="en-US" sz="900" b="1" dirty="0" smtClean="0">
                <a:solidFill>
                  <a:schemeClr val="tx1"/>
                </a:solidFill>
                <a:latin typeface="Arial"/>
                <a:cs typeface="Arial"/>
              </a:rPr>
              <a:t> Whiskers go out to the most extreme point within 1.5 times the inter quartile range. Observations outside of that range are indicated with a dot</a:t>
            </a:r>
            <a:endParaRPr lang="en-US" sz="900" b="1" dirty="0">
              <a:solidFill>
                <a:schemeClr val="tx1"/>
              </a:solidFill>
              <a:latin typeface="Arial"/>
              <a:cs typeface="Arial"/>
            </a:endParaRPr>
          </a:p>
          <a:p>
            <a:endParaRPr lang="en-US" sz="900" dirty="0">
              <a:solidFill>
                <a:schemeClr val="tx1"/>
              </a:solidFill>
              <a:cs typeface="Arial"/>
            </a:endParaRPr>
          </a:p>
        </p:txBody>
      </p:sp>
      <p:cxnSp>
        <p:nvCxnSpPr>
          <p:cNvPr id="87" name="Straight Connector 86"/>
          <p:cNvCxnSpPr/>
          <p:nvPr/>
        </p:nvCxnSpPr>
        <p:spPr>
          <a:xfrm>
            <a:off x="3747795" y="11405100"/>
            <a:ext cx="3106800" cy="0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Rectangle 87"/>
          <p:cNvSpPr/>
          <p:nvPr/>
        </p:nvSpPr>
        <p:spPr>
          <a:xfrm>
            <a:off x="517692" y="13555009"/>
            <a:ext cx="3106800" cy="122539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r>
              <a:rPr lang="en-US" sz="1100" b="1" dirty="0" smtClean="0">
                <a:solidFill>
                  <a:schemeClr val="tx1"/>
                </a:solidFill>
                <a:cs typeface="Arial"/>
              </a:rPr>
              <a:t>Simulate indirect response model </a:t>
            </a:r>
            <a:r>
              <a:rPr lang="en-US" sz="1100" b="1" dirty="0">
                <a:solidFill>
                  <a:schemeClr val="tx1"/>
                </a:solidFill>
                <a:cs typeface="Arial"/>
              </a:rPr>
              <a:t>for </a:t>
            </a:r>
            <a:r>
              <a:rPr lang="en-US" sz="1100" b="1" dirty="0" smtClean="0">
                <a:solidFill>
                  <a:schemeClr val="tx1"/>
                </a:solidFill>
                <a:cs typeface="Arial"/>
              </a:rPr>
              <a:t>HbA1c</a:t>
            </a:r>
            <a:endParaRPr lang="en-US" sz="1100" b="1" dirty="0">
              <a:solidFill>
                <a:schemeClr val="tx1"/>
              </a:solidFill>
              <a:cs typeface="Arial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chemeClr val="tx1"/>
                </a:solidFill>
                <a:cs typeface="Arial"/>
              </a:rPr>
              <a:t>Formation </a:t>
            </a:r>
            <a:r>
              <a:rPr lang="en-US" sz="1100" dirty="0">
                <a:solidFill>
                  <a:schemeClr val="tx1"/>
                </a:solidFill>
                <a:cs typeface="Arial"/>
              </a:rPr>
              <a:t>of HbA1c represented by a 0-order process governed by k</a:t>
            </a:r>
            <a:r>
              <a:rPr lang="en-US" sz="1100" baseline="-25000" dirty="0">
                <a:solidFill>
                  <a:schemeClr val="tx1"/>
                </a:solidFill>
                <a:cs typeface="Arial"/>
              </a:rPr>
              <a:t>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/>
                </a:solidFill>
                <a:cs typeface="Arial"/>
              </a:rPr>
              <a:t>Elimination represented by a 1-order process controlled by </a:t>
            </a:r>
            <a:r>
              <a:rPr lang="en-US" sz="1100" dirty="0" err="1">
                <a:solidFill>
                  <a:schemeClr val="tx1"/>
                </a:solidFill>
                <a:cs typeface="Arial"/>
              </a:rPr>
              <a:t>k</a:t>
            </a:r>
            <a:r>
              <a:rPr lang="en-US" sz="1100" baseline="-25000" dirty="0" err="1">
                <a:solidFill>
                  <a:schemeClr val="tx1"/>
                </a:solidFill>
                <a:cs typeface="Arial"/>
              </a:rPr>
              <a:t>out</a:t>
            </a:r>
            <a:endParaRPr lang="en-US" sz="1100" baseline="-25000" dirty="0">
              <a:solidFill>
                <a:schemeClr val="tx1"/>
              </a:solidFill>
              <a:cs typeface="Arial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/>
                </a:solidFill>
                <a:cs typeface="Arial"/>
              </a:rPr>
              <a:t>Drug effect as inhibitory effect on </a:t>
            </a:r>
            <a:r>
              <a:rPr lang="en-US" sz="1100" dirty="0" smtClean="0">
                <a:solidFill>
                  <a:schemeClr val="tx1"/>
                </a:solidFill>
                <a:cs typeface="Arial"/>
              </a:rPr>
              <a:t>k</a:t>
            </a:r>
            <a:r>
              <a:rPr lang="en-US" sz="1100" baseline="-25000" dirty="0" smtClean="0">
                <a:solidFill>
                  <a:schemeClr val="tx1"/>
                </a:solidFill>
                <a:cs typeface="Arial"/>
              </a:rPr>
              <a:t>in</a:t>
            </a:r>
            <a:endParaRPr lang="en-US" sz="1100" baseline="-25000" dirty="0">
              <a:solidFill>
                <a:schemeClr val="tx1"/>
              </a:solidFill>
              <a:cs typeface="Arial"/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7086057" y="4854426"/>
            <a:ext cx="3106800" cy="23719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r>
              <a:rPr lang="en-US" sz="900" b="1" dirty="0" smtClean="0">
                <a:solidFill>
                  <a:schemeClr val="tx1"/>
                </a:solidFill>
                <a:latin typeface="Arial"/>
                <a:cs typeface="Arial"/>
              </a:rPr>
              <a:t>Figure </a:t>
            </a:r>
            <a:r>
              <a:rPr lang="en-US" sz="900" b="1" dirty="0" smtClean="0">
                <a:solidFill>
                  <a:schemeClr val="tx1"/>
                </a:solidFill>
                <a:latin typeface="Arial"/>
                <a:cs typeface="Arial"/>
              </a:rPr>
              <a:t>5 Box plot of length of confidence interval for  treatment effect in the case of HbA1c variability (A) and higher within variability (B).  Whiskers and dots as for figure 4</a:t>
            </a:r>
            <a:endParaRPr lang="en-US" sz="900" b="1" dirty="0">
              <a:solidFill>
                <a:schemeClr val="tx1"/>
              </a:solidFill>
              <a:latin typeface="Arial"/>
              <a:cs typeface="Arial"/>
            </a:endParaRPr>
          </a:p>
          <a:p>
            <a:endParaRPr lang="en-US" sz="900" dirty="0">
              <a:solidFill>
                <a:schemeClr val="tx1"/>
              </a:solidFill>
              <a:cs typeface="Arial"/>
            </a:endParaRPr>
          </a:p>
        </p:txBody>
      </p:sp>
      <p:cxnSp>
        <p:nvCxnSpPr>
          <p:cNvPr id="90" name="Straight Connector 89"/>
          <p:cNvCxnSpPr/>
          <p:nvPr/>
        </p:nvCxnSpPr>
        <p:spPr>
          <a:xfrm>
            <a:off x="7062699" y="4810511"/>
            <a:ext cx="3106800" cy="0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3" name="Rectangle 122"/>
          <p:cNvSpPr/>
          <p:nvPr/>
        </p:nvSpPr>
        <p:spPr>
          <a:xfrm>
            <a:off x="3800068" y="9899183"/>
            <a:ext cx="3106800" cy="107423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r>
              <a:rPr lang="en-US" sz="1100" dirty="0">
                <a:solidFill>
                  <a:schemeClr val="tx1"/>
                </a:solidFill>
              </a:rPr>
              <a:t>The simulations show that the LDRM performs as good </a:t>
            </a:r>
            <a:r>
              <a:rPr lang="en-US" sz="1100" dirty="0" smtClean="0">
                <a:solidFill>
                  <a:schemeClr val="tx1"/>
                </a:solidFill>
              </a:rPr>
              <a:t>as or </a:t>
            </a:r>
            <a:r>
              <a:rPr lang="en-US" sz="1100" dirty="0">
                <a:solidFill>
                  <a:schemeClr val="tx1"/>
                </a:solidFill>
              </a:rPr>
              <a:t>better than ANCOVA and </a:t>
            </a:r>
            <a:r>
              <a:rPr lang="en-US" sz="1100" dirty="0" smtClean="0">
                <a:solidFill>
                  <a:schemeClr val="tx1"/>
                </a:solidFill>
              </a:rPr>
              <a:t>MMRM (see tables 1 and 2, figures 4 and 5). </a:t>
            </a:r>
            <a:r>
              <a:rPr lang="en-US" sz="1100" dirty="0">
                <a:solidFill>
                  <a:schemeClr val="tx1"/>
                </a:solidFill>
              </a:rPr>
              <a:t>LDRM provided somewhat better power for the full analysis of the typical HbA1c study. </a:t>
            </a:r>
            <a:r>
              <a:rPr lang="en-US" sz="1100" dirty="0" smtClean="0">
                <a:solidFill>
                  <a:schemeClr val="tx1"/>
                </a:solidFill>
              </a:rPr>
              <a:t>For </a:t>
            </a:r>
            <a:r>
              <a:rPr lang="en-US" sz="1100" dirty="0">
                <a:solidFill>
                  <a:schemeClr val="tx1"/>
                </a:solidFill>
              </a:rPr>
              <a:t>the interim and the case of higher </a:t>
            </a:r>
            <a:r>
              <a:rPr lang="en-US" sz="1100" dirty="0" smtClean="0">
                <a:solidFill>
                  <a:schemeClr val="tx1"/>
                </a:solidFill>
              </a:rPr>
              <a:t>within </a:t>
            </a:r>
            <a:r>
              <a:rPr lang="en-US" sz="1100" dirty="0">
                <a:solidFill>
                  <a:schemeClr val="tx1"/>
                </a:solidFill>
              </a:rPr>
              <a:t>patient variability the improvement was </a:t>
            </a:r>
            <a:r>
              <a:rPr lang="en-US" sz="1100" dirty="0" smtClean="0">
                <a:solidFill>
                  <a:schemeClr val="tx1"/>
                </a:solidFill>
              </a:rPr>
              <a:t>higher. </a:t>
            </a:r>
            <a:r>
              <a:rPr lang="en-US" sz="1100" dirty="0">
                <a:solidFill>
                  <a:schemeClr val="tx1"/>
                </a:solidFill>
              </a:rPr>
              <a:t>The type 1 error was overall similar for the methods and all cases studied.</a:t>
            </a:r>
            <a:endParaRPr lang="en-US" sz="1100" dirty="0">
              <a:solidFill>
                <a:schemeClr val="tx1"/>
              </a:solidFill>
              <a:cs typeface="Arial"/>
            </a:endParaRPr>
          </a:p>
          <a:p>
            <a:endParaRPr lang="en-US" sz="1100" dirty="0">
              <a:solidFill>
                <a:schemeClr val="tx1"/>
              </a:solidFill>
              <a:cs typeface="Arial"/>
            </a:endParaRPr>
          </a:p>
        </p:txBody>
      </p:sp>
      <p:pic>
        <p:nvPicPr>
          <p:cNvPr id="131" name="Picture 13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442" y="11958086"/>
            <a:ext cx="3259843" cy="2834646"/>
          </a:xfrm>
          <a:prstGeom prst="rect">
            <a:avLst/>
          </a:prstGeom>
        </p:spPr>
      </p:pic>
      <p:grpSp>
        <p:nvGrpSpPr>
          <p:cNvPr id="147" name="Group 146"/>
          <p:cNvGrpSpPr/>
          <p:nvPr/>
        </p:nvGrpSpPr>
        <p:grpSpPr>
          <a:xfrm>
            <a:off x="295792" y="12739523"/>
            <a:ext cx="3076818" cy="673939"/>
            <a:chOff x="295792" y="12782055"/>
            <a:chExt cx="3076818" cy="673939"/>
          </a:xfrm>
        </p:grpSpPr>
        <p:sp>
          <p:nvSpPr>
            <p:cNvPr id="116" name="TextBox 115"/>
            <p:cNvSpPr txBox="1"/>
            <p:nvPr/>
          </p:nvSpPr>
          <p:spPr>
            <a:xfrm>
              <a:off x="1538648" y="13148217"/>
              <a:ext cx="1068082" cy="307777"/>
            </a:xfrm>
            <a:prstGeom prst="rect">
              <a:avLst/>
            </a:prstGeom>
            <a:solidFill>
              <a:schemeClr val="accent2"/>
            </a:solidFill>
            <a:ln w="28575">
              <a:solidFill>
                <a:schemeClr val="tx2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>
                  <a:solidFill>
                    <a:schemeClr val="bg2"/>
                  </a:solidFill>
                </a:rPr>
                <a:t>HbA1c</a:t>
              </a:r>
              <a:endParaRPr lang="en-GB" sz="1400" dirty="0" smtClean="0">
                <a:solidFill>
                  <a:schemeClr val="bg2"/>
                </a:solidFill>
              </a:endParaRP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969341" y="13060403"/>
              <a:ext cx="43204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0" dirty="0" smtClean="0">
                  <a:solidFill>
                    <a:schemeClr val="bg2"/>
                  </a:solidFill>
                </a:rPr>
                <a:t>k</a:t>
              </a:r>
              <a:r>
                <a:rPr lang="en-GB" sz="1100" b="0" baseline="-25000" dirty="0" smtClean="0">
                  <a:solidFill>
                    <a:schemeClr val="bg2"/>
                  </a:solidFill>
                </a:rPr>
                <a:t>in</a:t>
              </a:r>
              <a:endParaRPr lang="en-GB" sz="1100" b="0" dirty="0">
                <a:solidFill>
                  <a:schemeClr val="bg2"/>
                </a:solidFill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2796546" y="13060403"/>
              <a:ext cx="57606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0" dirty="0" err="1" smtClean="0">
                  <a:solidFill>
                    <a:schemeClr val="bg2"/>
                  </a:solidFill>
                </a:rPr>
                <a:t>k</a:t>
              </a:r>
              <a:r>
                <a:rPr lang="en-GB" sz="1100" b="0" baseline="-25000" dirty="0" err="1" smtClean="0">
                  <a:solidFill>
                    <a:schemeClr val="bg2"/>
                  </a:solidFill>
                </a:rPr>
                <a:t>out</a:t>
              </a:r>
              <a:endParaRPr lang="en-GB" sz="1100" b="0" dirty="0">
                <a:solidFill>
                  <a:schemeClr val="bg2"/>
                </a:solidFill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295792" y="12782055"/>
              <a:ext cx="302286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900" b="0" dirty="0" smtClean="0">
                  <a:solidFill>
                    <a:schemeClr val="bg2"/>
                  </a:solidFill>
                </a:rPr>
                <a:t>Drug effect as inhibitory on the input rate of HbA1c</a:t>
              </a:r>
              <a:endParaRPr lang="en-GB" sz="900" b="0" dirty="0">
                <a:solidFill>
                  <a:schemeClr val="bg2"/>
                </a:solidFill>
              </a:endParaRPr>
            </a:p>
          </p:txBody>
        </p:sp>
        <p:cxnSp>
          <p:nvCxnSpPr>
            <p:cNvPr id="120" name="Straight Arrow Connector 119"/>
            <p:cNvCxnSpPr/>
            <p:nvPr/>
          </p:nvCxnSpPr>
          <p:spPr bwMode="auto">
            <a:xfrm>
              <a:off x="801241" y="13342559"/>
              <a:ext cx="737407" cy="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21" name="Straight Arrow Connector 120"/>
            <p:cNvCxnSpPr/>
            <p:nvPr/>
          </p:nvCxnSpPr>
          <p:spPr bwMode="auto">
            <a:xfrm>
              <a:off x="2613331" y="13342559"/>
              <a:ext cx="737407" cy="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34" name="Straight Arrow Connector 133"/>
            <p:cNvCxnSpPr/>
            <p:nvPr/>
          </p:nvCxnSpPr>
          <p:spPr>
            <a:xfrm>
              <a:off x="817283" y="12999798"/>
              <a:ext cx="168100" cy="159326"/>
            </a:xfrm>
            <a:prstGeom prst="straightConnector1">
              <a:avLst/>
            </a:prstGeom>
            <a:ln w="12700" cmpd="sng">
              <a:solidFill>
                <a:schemeClr val="bg2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5" name="Straight Connector 84"/>
          <p:cNvCxnSpPr/>
          <p:nvPr/>
        </p:nvCxnSpPr>
        <p:spPr>
          <a:xfrm>
            <a:off x="7078019" y="9883967"/>
            <a:ext cx="3106800" cy="0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50" name="Group 149"/>
          <p:cNvGrpSpPr/>
          <p:nvPr/>
        </p:nvGrpSpPr>
        <p:grpSpPr>
          <a:xfrm>
            <a:off x="7082366" y="5132543"/>
            <a:ext cx="3295849" cy="4893687"/>
            <a:chOff x="7082366" y="5132543"/>
            <a:chExt cx="3295849" cy="4893687"/>
          </a:xfrm>
        </p:grpSpPr>
        <p:pic>
          <p:nvPicPr>
            <p:cNvPr id="149" name="Picture 148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18372" y="7333317"/>
              <a:ext cx="3259843" cy="2692913"/>
            </a:xfrm>
            <a:prstGeom prst="rect">
              <a:avLst/>
            </a:prstGeom>
          </p:spPr>
        </p:pic>
        <p:pic>
          <p:nvPicPr>
            <p:cNvPr id="148" name="Picture 14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82366" y="5132543"/>
              <a:ext cx="3259843" cy="2692913"/>
            </a:xfrm>
            <a:prstGeom prst="rect">
              <a:avLst/>
            </a:prstGeom>
          </p:spPr>
        </p:pic>
        <p:sp>
          <p:nvSpPr>
            <p:cNvPr id="144" name="TextBox 143"/>
            <p:cNvSpPr txBox="1"/>
            <p:nvPr/>
          </p:nvSpPr>
          <p:spPr>
            <a:xfrm>
              <a:off x="7089441" y="5421829"/>
              <a:ext cx="26149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400" dirty="0" smtClean="0">
                  <a:solidFill>
                    <a:schemeClr val="tx2"/>
                  </a:solidFill>
                </a:rPr>
                <a:t>A</a:t>
              </a:r>
              <a:endParaRPr lang="en-GB" sz="1400" dirty="0">
                <a:solidFill>
                  <a:schemeClr val="tx2"/>
                </a:solidFill>
              </a:endParaRP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7093788" y="7620735"/>
              <a:ext cx="26149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400" dirty="0">
                  <a:solidFill>
                    <a:schemeClr val="tx2"/>
                  </a:solidFill>
                </a:rPr>
                <a:t>B</a:t>
              </a:r>
              <a:endParaRPr lang="en-GB" sz="1400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9447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Z IMED Example Presentation Template">
  <a:themeElements>
    <a:clrScheme name="Custom 277">
      <a:dk1>
        <a:srgbClr val="000000"/>
      </a:dk1>
      <a:lt1>
        <a:srgbClr val="FFFFFF"/>
      </a:lt1>
      <a:dk2>
        <a:srgbClr val="00ADD0"/>
      </a:dk2>
      <a:lt2>
        <a:srgbClr val="003865"/>
      </a:lt2>
      <a:accent1>
        <a:srgbClr val="00ADD0"/>
      </a:accent1>
      <a:accent2>
        <a:srgbClr val="C4D600"/>
      </a:accent2>
      <a:accent3>
        <a:srgbClr val="3F4444"/>
      </a:accent3>
      <a:accent4>
        <a:srgbClr val="830051"/>
      </a:accent4>
      <a:accent5>
        <a:srgbClr val="3C1053"/>
      </a:accent5>
      <a:accent6>
        <a:srgbClr val="F0AB00"/>
      </a:accent6>
      <a:hlink>
        <a:srgbClr val="003865"/>
      </a:hlink>
      <a:folHlink>
        <a:srgbClr val="9DB0AC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>
            <a:ln>
              <a:noFill/>
            </a:ln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mpd="sng"/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06FCDF79CF3984887BA91545B4CB162" ma:contentTypeVersion="434" ma:contentTypeDescription="Create a new document." ma:contentTypeScope="" ma:versionID="ef46ed412fc68065b45e75b5738518de">
  <xsd:schema xmlns:xsd="http://www.w3.org/2001/XMLSchema" xmlns:xs="http://www.w3.org/2001/XMLSchema" xmlns:p="http://schemas.microsoft.com/office/2006/metadata/properties" xmlns:ns2="33c38b9d-bec4-4d00-98d1-224a5ab49987" xmlns:ns3="ba8ac1e1-3c61-4a27-b8c0-12b347791066" targetNamespace="http://schemas.microsoft.com/office/2006/metadata/properties" ma:root="true" ma:fieldsID="730bf9478091410427787939e537bb31" ns2:_="" ns3:_="">
    <xsd:import namespace="33c38b9d-bec4-4d00-98d1-224a5ab49987"/>
    <xsd:import namespace="ba8ac1e1-3c61-4a27-b8c0-12b347791066"/>
    <xsd:element name="properties">
      <xsd:complexType>
        <xsd:sequence>
          <xsd:element name="documentManagement">
            <xsd:complexType>
              <xsd:all>
                <xsd:element ref="ns2:AZDescription" minOccurs="0"/>
                <xsd:element ref="ns2:Owner"/>
                <xsd:element ref="ns2:AZLanguage" minOccurs="0"/>
                <xsd:element ref="ns2:ArchivedDate" minOccurs="0"/>
                <xsd:element ref="ns2:CreatorPRID" minOccurs="0"/>
                <xsd:element ref="ns2:Custodian" minOccurs="0"/>
                <xsd:element ref="ns2:ModifierPRID" minOccurs="0"/>
                <xsd:element ref="ns2:AZAudienceTaxHTField0" minOccurs="0"/>
                <xsd:element ref="ns3:TaxCatchAll" minOccurs="0"/>
                <xsd:element ref="ns3:TaxCatchAllLabel" minOccurs="0"/>
                <xsd:element ref="ns2:SecurityLevelTaxHTField0" minOccurs="0"/>
                <xsd:element ref="ns2:AZSubjectTaxHTField0" minOccurs="0"/>
                <xsd:element ref="ns2:TypeTaxHTField0" minOccurs="0"/>
                <xsd:element ref="ns2:GRADCodeFieldTaxHTField0" minOccurs="0"/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c38b9d-bec4-4d00-98d1-224a5ab49987" elementFormDefault="qualified">
    <xsd:import namespace="http://schemas.microsoft.com/office/2006/documentManagement/types"/>
    <xsd:import namespace="http://schemas.microsoft.com/office/infopath/2007/PartnerControls"/>
    <xsd:element name="AZDescription" ma:index="4" nillable="true" ma:displayName="Description" ma:description="The Description Field provides additional context to the content name and title (e.g. purpose of content)." ma:internalName="AZDescription">
      <xsd:simpleType>
        <xsd:restriction base="dms:Note">
          <xsd:maxLength value="255"/>
        </xsd:restriction>
      </xsd:simpleType>
    </xsd:element>
    <xsd:element name="Owner" ma:index="6" ma:displayName="Owner Name" ma:description="This is the person responsible for the content, you only need to change if you are not the owner of the content." ma:list="UserInfo" ma:SharePointGroup="0" ma:internalName="Owner" ma:readOnly="false" ma:showField="ImnName">
      <xsd:simpleType>
        <xsd:restriction base="dms:Unknown"/>
      </xsd:simpleType>
    </xsd:element>
    <xsd:element name="AZLanguage" ma:index="11" nillable="true" ma:displayName="Language" ma:default="English" ma:description="The language in which the content is written." ma:format="Dropdown" ma:hidden="true" ma:internalName="AZLanguage" ma:readOnly="false">
      <xsd:simpleType>
        <xsd:restriction base="dms:Choice">
          <xsd:enumeration value="English"/>
          <xsd:enumeration value="Swedish"/>
          <xsd:enumeration value="German"/>
          <xsd:enumeration value="Dutch"/>
          <xsd:enumeration value="French"/>
          <xsd:enumeration value="Italian"/>
          <xsd:enumeration value="Portuguese (Portugal)"/>
          <xsd:enumeration value="Spanish"/>
          <xsd:enumeration value="Chinese (Simplified)"/>
          <xsd:enumeration value="Japanese"/>
          <xsd:enumeration value="Russian"/>
          <xsd:enumeration value="Turkish"/>
          <xsd:enumeration value="Korean"/>
        </xsd:restriction>
      </xsd:simpleType>
    </xsd:element>
    <xsd:element name="ArchivedDate" ma:index="12" nillable="true" ma:displayName="Archived Date" ma:description="Date at which resource is eligible to archived" ma:format="DateTime" ma:hidden="true" ma:internalName="ArchivedDate" ma:readOnly="false">
      <xsd:simpleType>
        <xsd:restriction base="dms:DateTime"/>
      </xsd:simpleType>
    </xsd:element>
    <xsd:element name="CreatorPRID" ma:index="13" nillable="true" ma:displayName="Creator PRID" ma:description="PRID of the Creator" ma:hidden="true" ma:internalName="CreatorPRID" ma:readOnly="false">
      <xsd:simpleType>
        <xsd:restriction base="dms:Unknown"/>
      </xsd:simpleType>
    </xsd:element>
    <xsd:element name="Custodian" ma:index="14" nillable="true" ma:displayName="Custodian" ma:hidden="true" ma:list="UserInfo" ma:SharePointGroup="0" ma:internalName="Custodian" ma:readOnly="false" ma:showField="ImnName">
      <xsd:simpleType>
        <xsd:restriction base="dms:Unknown"/>
      </xsd:simpleType>
    </xsd:element>
    <xsd:element name="ModifierPRID" ma:index="15" nillable="true" ma:displayName="Modifier PRID" ma:description="PRID of the Modifier" ma:hidden="true" ma:internalName="ModifierPRID" ma:readOnly="false">
      <xsd:simpleType>
        <xsd:restriction base="dms:Unknown"/>
      </xsd:simpleType>
    </xsd:element>
    <xsd:element name="AZAudienceTaxHTField0" ma:index="20" nillable="true" ma:taxonomy="true" ma:internalName="AZAudienceTaxHTField0" ma:taxonomyFieldName="AZAudience" ma:displayName="Audience" ma:fieldId="{792482d5-624b-4d8d-86ff-abf7a1877953}" ma:taxonomyMulti="true" ma:sspId="a6e45f28-9d9e-44e1-bb7b-a265dadfd732" ma:termSetId="8324ee68-4ef7-4955-9f36-30f9219bd71e" ma:anchorId="b4521421-5401-4d8e-a391-e7ac82367b49" ma:open="false" ma:isKeyword="false">
      <xsd:complexType>
        <xsd:sequence>
          <xsd:element ref="pc:Terms" minOccurs="0" maxOccurs="1"/>
        </xsd:sequence>
      </xsd:complexType>
    </xsd:element>
    <xsd:element name="SecurityLevelTaxHTField0" ma:index="23" nillable="true" ma:taxonomy="true" ma:internalName="SecurityLevelTaxHTField0" ma:taxonomyFieldName="SecurityLevel" ma:displayName="Confidentiality Level" ma:default="1060;#Company Restricted|7823532b-ad29-449e-8b12-d3ea149df461" ma:fieldId="{5da544dc-f659-4ac2-bd86-1541a66fa138}" ma:sspId="a6e45f28-9d9e-44e1-bb7b-a265dadfd732" ma:termSetId="8324ee68-4ef7-4955-9f36-30f9219bd71e" ma:anchorId="d429caf9-eb7a-4880-8d16-95bbe07c014a" ma:open="false" ma:isKeyword="false">
      <xsd:complexType>
        <xsd:sequence>
          <xsd:element ref="pc:Terms" minOccurs="0" maxOccurs="1"/>
        </xsd:sequence>
      </xsd:complexType>
    </xsd:element>
    <xsd:element name="AZSubjectTaxHTField0" ma:index="24" nillable="true" ma:taxonomy="true" ma:internalName="AZSubjectTaxHTField0" ma:taxonomyFieldName="AZSubject" ma:displayName="AZ Subject" ma:fieldId="{eae491ef-e988-4cd2-9f20-c50bba43fc8b}" ma:taxonomyMulti="true" ma:sspId="a6e45f28-9d9e-44e1-bb7b-a265dadfd732" ma:termSetId="8324ee68-4ef7-4955-9f36-30f9219bd71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ypeTaxHTField0" ma:index="25" nillable="true" ma:taxonomy="true" ma:internalName="TypeTaxHTField0" ma:taxonomyFieldName="Type" ma:displayName="Information Type" ma:fieldId="{c7890e45-1217-4217-b00b-558632001540}" ma:taxonomyMulti="true" ma:sspId="a6e45f28-9d9e-44e1-bb7b-a265dadfd732" ma:termSetId="8324ee68-4ef7-4955-9f36-30f9219bd71e" ma:anchorId="43cc0e64-61c7-4c76-9e43-ca9eda1b0c36" ma:open="false" ma:isKeyword="false">
      <xsd:complexType>
        <xsd:sequence>
          <xsd:element ref="pc:Terms" minOccurs="0" maxOccurs="1"/>
        </xsd:sequence>
      </xsd:complexType>
    </xsd:element>
    <xsd:element name="GRADCodeFieldTaxHTField0" ma:index="26" nillable="true" ma:taxonomy="true" ma:internalName="GRADCodeFieldTaxHTField0" ma:taxonomyFieldName="GRADCode" ma:displayName="GRAD Code" ma:readOnly="false" ma:fieldId="{8245f06d-28f1-4ece-9fc8-5d0cedda0861}" ma:sspId="a6e45f28-9d9e-44e1-bb7b-a265dadfd732" ma:termSetId="8324ee68-4ef7-4955-9f36-30f9219bd71e" ma:anchorId="125c7433-d3f9-449f-bc6a-d640f44dc121" ma:open="false" ma:isKeyword="false">
      <xsd:complexType>
        <xsd:sequence>
          <xsd:element ref="pc:Terms" minOccurs="0" maxOccurs="1"/>
        </xsd:sequence>
      </xsd:complexType>
    </xsd:element>
    <xsd:element name="_dlc_DocId" ma:index="27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8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9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8ac1e1-3c61-4a27-b8c0-12b347791066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description="" ma:hidden="true" ma:list="{86935582-fe85-4720-af53-5e623d15f52a}" ma:internalName="TaxCatchAll" ma:showField="CatchAllData" ma:web="33c38b9d-bec4-4d00-98d1-224a5ab4998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22" nillable="true" ma:displayName="Taxonomy Catch All Column1" ma:description="" ma:hidden="true" ma:list="{86935582-fe85-4720-af53-5e623d15f52a}" ma:internalName="TaxCatchAllLabel" ma:readOnly="true" ma:showField="CatchAllDataLabel" ma:web="33c38b9d-bec4-4d00-98d1-224a5ab4998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ecurityLevelTaxHTField0 xmlns="33c38b9d-bec4-4d00-98d1-224a5ab49987">
      <Terms xmlns="http://schemas.microsoft.com/office/infopath/2007/PartnerControls">
        <TermInfo xmlns="http://schemas.microsoft.com/office/infopath/2007/PartnerControls">
          <TermName xmlns="http://schemas.microsoft.com/office/infopath/2007/PartnerControls">Company Restricted</TermName>
          <TermId xmlns="http://schemas.microsoft.com/office/infopath/2007/PartnerControls">7823532b-ad29-449e-8b12-d3ea149df461</TermId>
        </TermInfo>
      </Terms>
    </SecurityLevelTaxHTField0>
    <Owner xmlns="33c38b9d-bec4-4d00-98d1-224a5ab49987">21719</Owner>
    <_dlc_DocId xmlns="33c38b9d-bec4-4d00-98d1-224a5ab49987">KS7YY2W422JQ-982-40</_dlc_DocId>
    <TaxCatchAll xmlns="ba8ac1e1-3c61-4a27-b8c0-12b347791066">
      <Value>1060</Value>
    </TaxCatchAll>
    <_dlc_DocIdUrl xmlns="33c38b9d-bec4-4d00-98d1-224a5ab49987">
      <Url>https://www.em.azcollaboration.com/rnd/AcrossRD/IM/_layouts/DocIdRedir.aspx?ID=KS7YY2W422JQ-982-40</Url>
      <Description>KS7YY2W422JQ-982-40</Description>
    </_dlc_DocIdUrl>
    <CreatorPRID xmlns="33c38b9d-bec4-4d00-98d1-224a5ab49987" xsi:nil="true"/>
    <ModifierPRID xmlns="33c38b9d-bec4-4d00-98d1-224a5ab49987" xsi:nil="true"/>
    <AZSubjectTaxHTField0 xmlns="33c38b9d-bec4-4d00-98d1-224a5ab49987">
      <Terms xmlns="http://schemas.microsoft.com/office/infopath/2007/PartnerControls"/>
    </AZSubjectTaxHTField0>
    <AZDescription xmlns="33c38b9d-bec4-4d00-98d1-224a5ab49987" xsi:nil="true"/>
    <AZLanguage xmlns="33c38b9d-bec4-4d00-98d1-224a5ab49987">English</AZLanguage>
    <TypeTaxHTField0 xmlns="33c38b9d-bec4-4d00-98d1-224a5ab49987">
      <Terms xmlns="http://schemas.microsoft.com/office/infopath/2007/PartnerControls"/>
    </TypeTaxHTField0>
    <AZAudienceTaxHTField0 xmlns="33c38b9d-bec4-4d00-98d1-224a5ab49987">
      <Terms xmlns="http://schemas.microsoft.com/office/infopath/2007/PartnerControls"/>
    </AZAudienceTaxHTField0>
    <GRADCodeFieldTaxHTField0 xmlns="33c38b9d-bec4-4d00-98d1-224a5ab49987">
      <Terms xmlns="http://schemas.microsoft.com/office/infopath/2007/PartnerControls"/>
    </GRADCodeFieldTaxHTField0>
    <ArchivedDate xmlns="33c38b9d-bec4-4d00-98d1-224a5ab49987" xsi:nil="true"/>
    <Custodian xmlns="33c38b9d-bec4-4d00-98d1-224a5ab4998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5.xml><?xml version="1.0" encoding="utf-8"?>
<?mso-contentType ?>
<SharedContentType xmlns="Microsoft.SharePoint.Taxonomy.ContentTypeSync" SourceId="a6e45f28-9d9e-44e1-bb7b-a265dadfd732" ContentTypeId="0x0101" PreviousValue="false"/>
</file>

<file path=customXml/itemProps1.xml><?xml version="1.0" encoding="utf-8"?>
<ds:datastoreItem xmlns:ds="http://schemas.openxmlformats.org/officeDocument/2006/customXml" ds:itemID="{A7CE6292-7291-40E0-BBCC-2FC166863A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3c38b9d-bec4-4d00-98d1-224a5ab49987"/>
    <ds:schemaRef ds:uri="ba8ac1e1-3c61-4a27-b8c0-12b3477910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0A6393F-0831-4980-98DC-F73CF8B48479}">
  <ds:schemaRefs>
    <ds:schemaRef ds:uri="http://purl.org/dc/dcmitype/"/>
    <ds:schemaRef ds:uri="http://schemas.microsoft.com/office/2006/documentManagement/types"/>
    <ds:schemaRef ds:uri="http://www.w3.org/XML/1998/namespace"/>
    <ds:schemaRef ds:uri="33c38b9d-bec4-4d00-98d1-224a5ab49987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ba8ac1e1-3c61-4a27-b8c0-12b347791066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95454267-AFA6-4F7E-A6E8-99FB551CA6A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C9F7A45F-533E-45D1-A0B0-E2D734D335DC}">
  <ds:schemaRefs>
    <ds:schemaRef ds:uri="http://schemas.microsoft.com/sharepoint/events"/>
  </ds:schemaRefs>
</ds:datastoreItem>
</file>

<file path=customXml/itemProps5.xml><?xml version="1.0" encoding="utf-8"?>
<ds:datastoreItem xmlns:ds="http://schemas.openxmlformats.org/officeDocument/2006/customXml" ds:itemID="{9F4B54CD-9088-4968-A6EA-36B503129EE4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20392</TotalTime>
  <Words>999</Words>
  <Application>Microsoft Office PowerPoint</Application>
  <PresentationFormat>Custom</PresentationFormat>
  <Paragraphs>149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Helvetica</vt:lpstr>
      <vt:lpstr>AZ IMED Example Presentation Template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Sharron Bardsley</dc:creator>
  <cp:lastModifiedBy>Nelander, Karin</cp:lastModifiedBy>
  <cp:revision>374</cp:revision>
  <cp:lastPrinted>2015-04-02T11:06:15Z</cp:lastPrinted>
  <dcterms:created xsi:type="dcterms:W3CDTF">2014-09-18T10:36:17Z</dcterms:created>
  <dcterms:modified xsi:type="dcterms:W3CDTF">2016-06-01T16:23:45Z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56f8e7a4-fdb1-4457-8423-12b2801619db</vt:lpwstr>
  </property>
  <property fmtid="{D5CDD505-2E9C-101B-9397-08002B2CF9AE}" pid="3" name="ContentTypeId">
    <vt:lpwstr>0x010100206FCDF79CF3984887BA91545B4CB162</vt:lpwstr>
  </property>
  <property fmtid="{D5CDD505-2E9C-101B-9397-08002B2CF9AE}" pid="4" name="SecurityLevel">
    <vt:lpwstr>1060;#Company Restricted|7823532b-ad29-449e-8b12-d3ea149df461</vt:lpwstr>
  </property>
  <property fmtid="{D5CDD505-2E9C-101B-9397-08002B2CF9AE}" pid="5" name="AZAudience">
    <vt:lpwstr/>
  </property>
  <property fmtid="{D5CDD505-2E9C-101B-9397-08002B2CF9AE}" pid="6" name="AZSubject">
    <vt:lpwstr/>
  </property>
  <property fmtid="{D5CDD505-2E9C-101B-9397-08002B2CF9AE}" pid="7" name="Type">
    <vt:lpwstr/>
  </property>
  <property fmtid="{D5CDD505-2E9C-101B-9397-08002B2CF9AE}" pid="8" name="GRADCode">
    <vt:lpwstr/>
  </property>
</Properties>
</file>